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4"/>
  </p:notesMasterIdLst>
  <p:sldIdLst>
    <p:sldId id="256" r:id="rId2"/>
    <p:sldId id="257" r:id="rId3"/>
    <p:sldId id="258" r:id="rId4"/>
    <p:sldId id="302" r:id="rId5"/>
    <p:sldId id="259" r:id="rId6"/>
    <p:sldId id="260" r:id="rId7"/>
    <p:sldId id="295" r:id="rId8"/>
    <p:sldId id="262" r:id="rId9"/>
    <p:sldId id="298" r:id="rId10"/>
    <p:sldId id="296" r:id="rId11"/>
    <p:sldId id="299" r:id="rId12"/>
    <p:sldId id="264" r:id="rId13"/>
    <p:sldId id="265" r:id="rId14"/>
    <p:sldId id="300" r:id="rId15"/>
    <p:sldId id="271" r:id="rId16"/>
    <p:sldId id="273" r:id="rId17"/>
    <p:sldId id="274" r:id="rId18"/>
    <p:sldId id="308" r:id="rId19"/>
    <p:sldId id="276" r:id="rId20"/>
    <p:sldId id="304" r:id="rId21"/>
    <p:sldId id="305" r:id="rId22"/>
    <p:sldId id="306" r:id="rId23"/>
    <p:sldId id="303" r:id="rId24"/>
    <p:sldId id="278" r:id="rId25"/>
    <p:sldId id="307" r:id="rId26"/>
    <p:sldId id="275"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DM Serif Display" pitchFamily="2" charset="0"/>
      <p:regular r:id="rId45"/>
      <p:italic r:id="rId46"/>
    </p:embeddedFont>
    <p:embeddedFont>
      <p:font typeface="DM Serif Text" pitchFamily="2" charset="0"/>
      <p:regular r:id="rId47"/>
      <p:italic r:id="rId48"/>
    </p:embeddedFont>
    <p:embeddedFont>
      <p:font typeface="Fira Sans" panose="020B0503050000020004" pitchFamily="34" charset="0"/>
      <p:regular r:id="rId49"/>
      <p:bold r:id="rId50"/>
      <p:italic r:id="rId51"/>
      <p:boldItalic r:id="rId52"/>
    </p:embeddedFont>
    <p:embeddedFont>
      <p:font typeface="Fira Sans Medium" panose="020B0603050000020004" pitchFamily="34" charset="0"/>
      <p:regular r:id="rId53"/>
      <p:bold r:id="rId54"/>
      <p:italic r:id="rId55"/>
      <p:boldItalic r:id="rId56"/>
    </p:embeddedFont>
    <p:embeddedFont>
      <p:font typeface="Fira Sans SemiBold" panose="020B0603050000020004" pitchFamily="34" charset="0"/>
      <p:regular r:id="rId57"/>
      <p:bold r:id="rId58"/>
      <p:italic r:id="rId59"/>
      <p:boldItalic r:id="rId60"/>
    </p:embeddedFont>
    <p:embeddedFont>
      <p:font typeface="Karla"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57">
          <p15:clr>
            <a:srgbClr val="9AA0A6"/>
          </p15:clr>
        </p15:guide>
        <p15:guide id="4" pos="4649">
          <p15:clr>
            <a:srgbClr val="9AA0A6"/>
          </p15:clr>
        </p15:guide>
        <p15:guide id="5" pos="3497">
          <p15:clr>
            <a:srgbClr val="9AA0A6"/>
          </p15:clr>
        </p15:guide>
        <p15:guide id="6" pos="2304">
          <p15:clr>
            <a:srgbClr val="9AA0A6"/>
          </p15:clr>
        </p15:guide>
        <p15:guide id="7" pos="2016">
          <p15:clr>
            <a:srgbClr val="9AA0A6"/>
          </p15:clr>
        </p15:guide>
        <p15:guide id="8" pos="1566">
          <p15:clr>
            <a:srgbClr val="9AA0A6"/>
          </p15:clr>
        </p15:guide>
        <p15:guide id="9" orient="horz" pos="2908">
          <p15:clr>
            <a:srgbClr val="9AA0A6"/>
          </p15:clr>
        </p15:guide>
        <p15:guide id="10" pos="5616">
          <p15:clr>
            <a:srgbClr val="9AA0A6"/>
          </p15:clr>
        </p15:guide>
        <p15:guide id="11" pos="1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240" y="126"/>
      </p:cViewPr>
      <p:guideLst>
        <p:guide orient="horz" pos="1620"/>
        <p:guide pos="2880"/>
        <p:guide orient="horz" pos="657"/>
        <p:guide pos="4649"/>
        <p:guide pos="3497"/>
        <p:guide pos="2304"/>
        <p:guide pos="2016"/>
        <p:guide pos="1566"/>
        <p:guide orient="horz" pos="2908"/>
        <p:guide pos="5616"/>
        <p:guide pos="1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5df9e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125df9ed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631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58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5df9ed63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25df9ed63_0_19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5df9ed63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25df9ed63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1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5df9ed63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25df9ed63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You WILL NOT go through every single lesson and lab in this curriculum in 15 weeks. You should not try. Focus on the first priority lessons/labs, use second and third priority to help practice, and remember that you can download the entire curriculum at the end of the course so you have these references later if you want to look back.</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Quizzes are quick checks for understanding - you can take them repeatedly, and they’re often designed to be repetitive - please take them!</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1ffb7073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1ffb7073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spend just a few minutes giving a high level overview of the tools we use every day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2064a6b3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12064a6b36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Canvas is our learning management system, which is where all of the curriculum content sits. We’ll talk through what working canvas will really look like, in terms of what to focus on, both later in this presentation and throughout the course - for now, let’s just introduce the platform.</a:t>
            </a:r>
            <a:endParaRPr>
              <a:solidFill>
                <a:schemeClr val="dk1"/>
              </a:solidFill>
            </a:endParaRPr>
          </a:p>
          <a:p>
            <a:pPr marL="0" lvl="0" indent="0" algn="l" rtl="0">
              <a:spcBef>
                <a:spcPts val="0"/>
              </a:spcBef>
              <a:spcAft>
                <a:spcPts val="0"/>
              </a:spcAft>
              <a:buNone/>
            </a:pPr>
            <a:r>
              <a:rPr lang="en">
                <a:solidFill>
                  <a:schemeClr val="dk1"/>
                </a:solidFill>
              </a:rPr>
              <a:t>You should have access to Homeroom, which has your cohort calendar, program resources and information, and eventually the surveys we’ll ask you to take at the end of each phase</a:t>
            </a:r>
            <a:endParaRPr>
              <a:solidFill>
                <a:schemeClr val="dk1"/>
              </a:solidFill>
            </a:endParaRPr>
          </a:p>
          <a:p>
            <a:pPr marL="0" lvl="0" indent="0" algn="l" rtl="0">
              <a:spcBef>
                <a:spcPts val="0"/>
              </a:spcBef>
              <a:spcAft>
                <a:spcPts val="0"/>
              </a:spcAft>
              <a:buNone/>
            </a:pPr>
            <a:r>
              <a:rPr lang="en">
                <a:solidFill>
                  <a:schemeClr val="dk1"/>
                </a:solidFill>
              </a:rPr>
              <a:t>You should see Phase 1 in your Canvas accounts. The rest of the phases will get published as we get closer to those dates! </a:t>
            </a:r>
            <a:endParaRPr>
              <a:solidFill>
                <a:schemeClr val="dk1"/>
              </a:solidFill>
            </a:endParaRPr>
          </a:p>
          <a:p>
            <a:pPr marL="0" lvl="0" indent="0" algn="l" rtl="0">
              <a:spcBef>
                <a:spcPts val="0"/>
              </a:spcBef>
              <a:spcAft>
                <a:spcPts val="0"/>
              </a:spcAft>
              <a:buNone/>
            </a:pPr>
            <a:r>
              <a:rPr lang="en">
                <a:solidFill>
                  <a:schemeClr val="dk1"/>
                </a:solidFill>
              </a:rPr>
              <a:t>Quizzes on Canvas do not count as official assessments - they are for your benefit, to check your understanding and progress. You can ask us to review them with you, but otherwise we likely won’t be checking in on those scores.</a:t>
            </a:r>
            <a:endParaRPr>
              <a:solidFill>
                <a:schemeClr val="dk1"/>
              </a:solidFill>
            </a:endParaRPr>
          </a:p>
          <a:p>
            <a:pPr marL="0" lvl="0" indent="0" algn="l" rtl="0">
              <a:spcBef>
                <a:spcPts val="0"/>
              </a:spcBef>
              <a:spcAft>
                <a:spcPts val="0"/>
              </a:spcAft>
              <a:buNone/>
            </a:pPr>
            <a:r>
              <a:rPr lang="en">
                <a:solidFill>
                  <a:schemeClr val="dk1"/>
                </a:solidFill>
              </a:rPr>
              <a:t>You should check Canvas throughout the day - bookmark your courses for easy access!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67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25df9ed6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25df9ed6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1384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32680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extLst>
      <p:ext uri="{BB962C8B-B14F-4D97-AF65-F5344CB8AC3E}">
        <p14:creationId xmlns:p14="http://schemas.microsoft.com/office/powerpoint/2010/main" val="1230788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2064a6b36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2064a6b36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One important note! To see your cohort calendar, you must navigate to Homeroom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Calendar icon in the left-hand navigation bar doesn’t take you to your cohort calendar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easy access to your cohort calendar (if you are a gmail user), click “add calendar” in the bottom right corner of the embedded calendar and you can add it to your own gmail!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67763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2064a6b36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2064a6b36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One important note! To see your cohort calendar, you must navigate to Homeroom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Calendar icon in the left-hand navigation bar doesn’t take you to your cohort calendar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easy access to your cohort calendar (if you are a gmail user), click “add calendar” in the bottom right corner of the embedded calendar and you can add it to your own gmail!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25df9ed63_0_2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25df9ed63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four ways we evaluate your readiness as you progress through the program: blog posts, checkpoints, code challenges, and projects.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1ffb7073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11ffb7073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2064a6b3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12064a6b3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1ffb707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1ffb7073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squad officially attached to this cohort - but not the only Data Science staff you’ll interact with!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2064a6b3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12064a6b36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1ffb7073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1ffb7073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25df9ed63_0_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125df9ed63_0_2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1ffb707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1ffb7073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2064a6b3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12064a6b36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Can mention at the end about the graded assignment protocol, since that’s the next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2064a6b3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2064a6b3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applies to both check points and code challenges! But especially code challenges.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2064a6b3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12064a6b3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AKA what happens if I don’t pass the code challenge? A nice segue into discussing the projects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1ffb7073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1ffb7073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2064a6b3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12064a6b36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2064a6b36_0_1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2064a6b36_0_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9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25df9ed63_0_88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1125df9ed63_0_88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marR="0" lvl="0" indent="0" algn="l" rtl="0">
              <a:spcBef>
                <a:spcPts val="0"/>
              </a:spcBef>
              <a:spcAft>
                <a:spcPts val="0"/>
              </a:spcAft>
              <a:buNone/>
            </a:pPr>
            <a:endParaRPr sz="11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e29edf8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e29edf87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2064a6b36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2064a6b3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3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52" name="Google Shape;52;p13"/>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p13"/>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5.jp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9E1"/>
        </a:solidFill>
        <a:effectLst/>
      </p:bgPr>
    </p:bg>
    <p:spTree>
      <p:nvGrpSpPr>
        <p:cNvPr id="1" name="Shape 59"/>
        <p:cNvGrpSpPr/>
        <p:nvPr/>
      </p:nvGrpSpPr>
      <p:grpSpPr>
        <a:xfrm>
          <a:off x="0" y="0"/>
          <a:ext cx="0" cy="0"/>
          <a:chOff x="0" y="0"/>
          <a:chExt cx="0" cy="0"/>
        </a:xfrm>
      </p:grpSpPr>
      <p:sp>
        <p:nvSpPr>
          <p:cNvPr id="60" name="Google Shape;60;p14"/>
          <p:cNvSpPr/>
          <p:nvPr/>
        </p:nvSpPr>
        <p:spPr>
          <a:xfrm rot="-5400000">
            <a:off x="4052275" y="51750"/>
            <a:ext cx="5091600" cy="5091900"/>
          </a:xfrm>
          <a:prstGeom prst="rtTriangle">
            <a:avLst/>
          </a:prstGeom>
          <a:solidFill>
            <a:srgbClr val="FAD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p:cNvPicPr preferRelativeResize="0"/>
          <p:nvPr/>
        </p:nvPicPr>
        <p:blipFill rotWithShape="1">
          <a:blip r:embed="rId3">
            <a:alphaModFix/>
          </a:blip>
          <a:srcRect b="-10"/>
          <a:stretch/>
        </p:blipFill>
        <p:spPr>
          <a:xfrm>
            <a:off x="370700" y="4660525"/>
            <a:ext cx="2094225" cy="222000"/>
          </a:xfrm>
          <a:prstGeom prst="rect">
            <a:avLst/>
          </a:prstGeom>
          <a:noFill/>
          <a:ln>
            <a:noFill/>
          </a:ln>
        </p:spPr>
      </p:pic>
      <p:sp>
        <p:nvSpPr>
          <p:cNvPr id="62" name="Google Shape;62;p14"/>
          <p:cNvSpPr txBox="1"/>
          <p:nvPr/>
        </p:nvSpPr>
        <p:spPr>
          <a:xfrm>
            <a:off x="294500" y="979175"/>
            <a:ext cx="7529400" cy="90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232830"/>
                </a:solidFill>
                <a:latin typeface="DM Serif Display"/>
                <a:ea typeface="DM Serif Display"/>
                <a:cs typeface="DM Serif Display"/>
                <a:sym typeface="DM Serif Display"/>
              </a:rPr>
              <a:t>Program Introduction</a:t>
            </a:r>
            <a:endParaRPr sz="4800">
              <a:solidFill>
                <a:srgbClr val="DE4B51"/>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4800">
              <a:solidFill>
                <a:srgbClr val="23283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r>
              <a:rPr lang="en" sz="2400">
                <a:solidFill>
                  <a:srgbClr val="232830"/>
                </a:solidFill>
                <a:latin typeface="DM Serif Display"/>
                <a:ea typeface="DM Serif Display"/>
                <a:cs typeface="DM Serif Display"/>
                <a:sym typeface="DM Serif Display"/>
              </a:rPr>
              <a:t>Welcome to Data Science!</a:t>
            </a:r>
            <a:endParaRPr sz="2400" i="0" u="none" strike="noStrike" cap="none">
              <a:solidFill>
                <a:srgbClr val="232830"/>
              </a:solidFill>
              <a:latin typeface="DM Serif Display"/>
              <a:ea typeface="DM Serif Display"/>
              <a:cs typeface="DM Serif Display"/>
              <a:sym typeface="DM Serif Display"/>
            </a:endParaRPr>
          </a:p>
        </p:txBody>
      </p:sp>
      <p:sp>
        <p:nvSpPr>
          <p:cNvPr id="63" name="Google Shape;63;p14"/>
          <p:cNvSpPr txBox="1"/>
          <p:nvPr/>
        </p:nvSpPr>
        <p:spPr>
          <a:xfrm>
            <a:off x="294500" y="93800"/>
            <a:ext cx="2877600" cy="33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i="1">
                <a:solidFill>
                  <a:srgbClr val="DE4B51"/>
                </a:solidFill>
                <a:latin typeface="Fira Sans"/>
                <a:ea typeface="Fira Sans"/>
                <a:cs typeface="Fira Sans"/>
                <a:sym typeface="Fira Sans"/>
              </a:rPr>
              <a:t>November 20, 2023</a:t>
            </a:r>
            <a:endParaRPr sz="900" i="1" strike="noStrike" cap="none" dirty="0">
              <a:solidFill>
                <a:srgbClr val="DE4B51"/>
              </a:solidFill>
              <a:latin typeface="Fira Sans"/>
              <a:ea typeface="Fira Sans"/>
              <a:cs typeface="Fira Sans"/>
              <a:sym typeface="Fira Sans"/>
            </a:endParaRPr>
          </a:p>
        </p:txBody>
      </p:sp>
      <p:pic>
        <p:nvPicPr>
          <p:cNvPr id="64" name="Google Shape;64;p14"/>
          <p:cNvPicPr preferRelativeResize="0"/>
          <p:nvPr/>
        </p:nvPicPr>
        <p:blipFill rotWithShape="1">
          <a:blip r:embed="rId4">
            <a:alphaModFix/>
          </a:blip>
          <a:srcRect l="-6149" r="46678" b="22015"/>
          <a:stretch/>
        </p:blipFill>
        <p:spPr>
          <a:xfrm>
            <a:off x="6528950" y="0"/>
            <a:ext cx="2615050" cy="5143500"/>
          </a:xfrm>
          <a:prstGeom prst="rect">
            <a:avLst/>
          </a:prstGeom>
          <a:noFill/>
          <a:ln>
            <a:noFill/>
          </a:ln>
        </p:spPr>
      </p:pic>
      <p:pic>
        <p:nvPicPr>
          <p:cNvPr id="65" name="Google Shape;65;p14"/>
          <p:cNvPicPr preferRelativeResize="0"/>
          <p:nvPr/>
        </p:nvPicPr>
        <p:blipFill rotWithShape="1">
          <a:blip r:embed="rId5">
            <a:alphaModFix/>
          </a:blip>
          <a:srcRect r="43467"/>
          <a:stretch/>
        </p:blipFill>
        <p:spPr>
          <a:xfrm rot="5400000">
            <a:off x="7295274" y="3354229"/>
            <a:ext cx="1311601" cy="2266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 Mark you if you are still here at end of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endParaRPr sz="1600" dirty="0">
              <a:solidFill>
                <a:srgbClr val="FFFFFF"/>
              </a:solidFill>
              <a:latin typeface="Fira Sans"/>
              <a:ea typeface="Fira Sans"/>
              <a:cs typeface="Fira Sans"/>
              <a:sym typeface="Fira Sans"/>
            </a:endParaRP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Checkout</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extLst>
      <p:ext uri="{BB962C8B-B14F-4D97-AF65-F5344CB8AC3E}">
        <p14:creationId xmlns:p14="http://schemas.microsoft.com/office/powerpoint/2010/main" val="714233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06239"/>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87097"/>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Lectures</a:t>
            </a:r>
            <a:endParaRPr sz="1700" dirty="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919E2A05-F171-DBC6-B1BF-B94661839DC9}"/>
              </a:ext>
            </a:extLst>
          </p:cNvPr>
          <p:cNvPicPr>
            <a:picLocks noChangeAspect="1"/>
          </p:cNvPicPr>
          <p:nvPr/>
        </p:nvPicPr>
        <p:blipFill>
          <a:blip r:embed="rId4"/>
          <a:stretch>
            <a:fillRect/>
          </a:stretch>
        </p:blipFill>
        <p:spPr>
          <a:xfrm>
            <a:off x="1561590" y="1049536"/>
            <a:ext cx="7509761" cy="3750175"/>
          </a:xfrm>
          <a:prstGeom prst="rect">
            <a:avLst/>
          </a:prstGeom>
        </p:spPr>
      </p:pic>
      <p:sp>
        <p:nvSpPr>
          <p:cNvPr id="5" name="Rectangle 4">
            <a:extLst>
              <a:ext uri="{FF2B5EF4-FFF2-40B4-BE49-F238E27FC236}">
                <a16:creationId xmlns:a16="http://schemas.microsoft.com/office/drawing/2014/main" id="{85B7F8D9-06B0-7DA2-94F7-EF2F342CCD2A}"/>
              </a:ext>
            </a:extLst>
          </p:cNvPr>
          <p:cNvSpPr/>
          <p:nvPr/>
        </p:nvSpPr>
        <p:spPr>
          <a:xfrm>
            <a:off x="4752425" y="2914669"/>
            <a:ext cx="1368572" cy="24357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CE589E-071C-3FC8-D307-7A3E98B68C1D}"/>
              </a:ext>
            </a:extLst>
          </p:cNvPr>
          <p:cNvSpPr/>
          <p:nvPr/>
        </p:nvSpPr>
        <p:spPr>
          <a:xfrm>
            <a:off x="4778287" y="3797641"/>
            <a:ext cx="1368572" cy="24357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85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p:nvPr/>
        </p:nvSpPr>
        <p:spPr>
          <a:xfrm rot="4846193">
            <a:off x="1984753" y="1707067"/>
            <a:ext cx="2835413" cy="2835413"/>
          </a:xfrm>
          <a:prstGeom prst="octagon">
            <a:avLst>
              <a:gd name="adj" fmla="val 29289"/>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9" name="Google Shape;139;p22"/>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Lectures</a:t>
            </a:r>
            <a:endParaRPr>
              <a:solidFill>
                <a:srgbClr val="101820"/>
              </a:solidFill>
              <a:latin typeface="DM Serif Display"/>
              <a:ea typeface="DM Serif Display"/>
              <a:cs typeface="DM Serif Display"/>
              <a:sym typeface="DM Serif Display"/>
            </a:endParaRPr>
          </a:p>
        </p:txBody>
      </p:sp>
      <p:sp>
        <p:nvSpPr>
          <p:cNvPr id="140" name="Google Shape;140;p22"/>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Plan to:</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Ask questions. Participate.</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Take notes.</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Code along when appropriate.</a:t>
            </a:r>
            <a:endParaRPr sz="1600" dirty="0">
              <a:solidFill>
                <a:srgbClr val="FFFFFF"/>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pic>
        <p:nvPicPr>
          <p:cNvPr id="145" name="Google Shape;145;p23"/>
          <p:cNvPicPr preferRelativeResize="0"/>
          <p:nvPr/>
        </p:nvPicPr>
        <p:blipFill rotWithShape="1">
          <a:blip r:embed="rId3">
            <a:alphaModFix/>
          </a:blip>
          <a:srcRect t="17765" b="-10101"/>
          <a:stretch/>
        </p:blipFill>
        <p:spPr>
          <a:xfrm>
            <a:off x="0" y="-27514"/>
            <a:ext cx="5195651" cy="2285250"/>
          </a:xfrm>
          <a:prstGeom prst="rect">
            <a:avLst/>
          </a:prstGeom>
          <a:noFill/>
          <a:ln>
            <a:noFill/>
          </a:ln>
        </p:spPr>
      </p:pic>
      <p:sp>
        <p:nvSpPr>
          <p:cNvPr id="146" name="Google Shape;146;p23"/>
          <p:cNvSpPr/>
          <p:nvPr/>
        </p:nvSpPr>
        <p:spPr>
          <a:xfrm>
            <a:off x="308750" y="2285250"/>
            <a:ext cx="3203400" cy="20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AKA where to find lecture content!</a:t>
            </a: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We will go over how to access materials from this repository in Week 1.</a:t>
            </a:r>
            <a:endParaRPr sz="1700" dirty="0">
              <a:solidFill>
                <a:srgbClr val="101820"/>
              </a:solidFill>
              <a:latin typeface="Fira Sans"/>
              <a:ea typeface="Fira Sans"/>
              <a:cs typeface="Fira Sans"/>
              <a:sym typeface="Fira Sans"/>
            </a:endParaRPr>
          </a:p>
        </p:txBody>
      </p:sp>
      <p:sp>
        <p:nvSpPr>
          <p:cNvPr id="147" name="Google Shape;147;p23"/>
          <p:cNvSpPr txBox="1">
            <a:spLocks noGrp="1"/>
          </p:cNvSpPr>
          <p:nvPr>
            <p:ph type="title"/>
          </p:nvPr>
        </p:nvSpPr>
        <p:spPr>
          <a:xfrm>
            <a:off x="284418" y="542411"/>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Cohort Git Repository</a:t>
            </a:r>
            <a:endParaRPr dirty="0">
              <a:solidFill>
                <a:srgbClr val="101820"/>
              </a:solidFill>
              <a:latin typeface="DM Serif Display"/>
              <a:ea typeface="DM Serif Display"/>
              <a:cs typeface="DM Serif Display"/>
              <a:sym typeface="DM Serif Display"/>
            </a:endParaRPr>
          </a:p>
        </p:txBody>
      </p:sp>
      <p:pic>
        <p:nvPicPr>
          <p:cNvPr id="3" name="Picture 2">
            <a:extLst>
              <a:ext uri="{FF2B5EF4-FFF2-40B4-BE49-F238E27FC236}">
                <a16:creationId xmlns:a16="http://schemas.microsoft.com/office/drawing/2014/main" id="{0167A8C1-6A7A-40FA-B616-9B378729F599}"/>
              </a:ext>
            </a:extLst>
          </p:cNvPr>
          <p:cNvPicPr>
            <a:picLocks noChangeAspect="1"/>
          </p:cNvPicPr>
          <p:nvPr/>
        </p:nvPicPr>
        <p:blipFill rotWithShape="1">
          <a:blip r:embed="rId4"/>
          <a:srcRect l="-378" t="17897" r="31005" b="15210"/>
          <a:stretch/>
        </p:blipFill>
        <p:spPr>
          <a:xfrm>
            <a:off x="3434781" y="1602914"/>
            <a:ext cx="5709219" cy="34406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157;p24">
            <a:extLst>
              <a:ext uri="{FF2B5EF4-FFF2-40B4-BE49-F238E27FC236}">
                <a16:creationId xmlns:a16="http://schemas.microsoft.com/office/drawing/2014/main" id="{851BC7EB-F605-4B45-847C-5D5727DF2B35}"/>
              </a:ext>
            </a:extLst>
          </p:cNvPr>
          <p:cNvSpPr/>
          <p:nvPr/>
        </p:nvSpPr>
        <p:spPr>
          <a:xfrm>
            <a:off x="271275" y="1954900"/>
            <a:ext cx="1305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101820"/>
                </a:solidFill>
                <a:latin typeface="+mj-lt"/>
                <a:ea typeface="Fira Sans"/>
                <a:cs typeface="Fira Sans"/>
                <a:sym typeface="Fira Sans"/>
              </a:rPr>
              <a:t>Canvas Time</a:t>
            </a:r>
            <a:endParaRPr dirty="0">
              <a:solidFill>
                <a:srgbClr val="101820"/>
              </a:solidFill>
              <a:latin typeface="+mj-lt"/>
              <a:ea typeface="Fira Sans"/>
              <a:cs typeface="Fira Sans"/>
              <a:sym typeface="Fira Sans"/>
            </a:endParaRPr>
          </a:p>
        </p:txBody>
      </p:sp>
      <p:pic>
        <p:nvPicPr>
          <p:cNvPr id="5" name="Picture 4">
            <a:extLst>
              <a:ext uri="{FF2B5EF4-FFF2-40B4-BE49-F238E27FC236}">
                <a16:creationId xmlns:a16="http://schemas.microsoft.com/office/drawing/2014/main" id="{74CC3075-B551-B8DF-E415-C0047730A21A}"/>
              </a:ext>
            </a:extLst>
          </p:cNvPr>
          <p:cNvPicPr>
            <a:picLocks noChangeAspect="1"/>
          </p:cNvPicPr>
          <p:nvPr/>
        </p:nvPicPr>
        <p:blipFill>
          <a:blip r:embed="rId4"/>
          <a:stretch>
            <a:fillRect/>
          </a:stretch>
        </p:blipFill>
        <p:spPr>
          <a:xfrm>
            <a:off x="1561590" y="1049536"/>
            <a:ext cx="7509761" cy="3750175"/>
          </a:xfrm>
          <a:prstGeom prst="rect">
            <a:avLst/>
          </a:prstGeom>
        </p:spPr>
      </p:pic>
      <p:sp>
        <p:nvSpPr>
          <p:cNvPr id="6" name="Rectangle 5">
            <a:extLst>
              <a:ext uri="{FF2B5EF4-FFF2-40B4-BE49-F238E27FC236}">
                <a16:creationId xmlns:a16="http://schemas.microsoft.com/office/drawing/2014/main" id="{D207BD7E-7949-A7E9-F7A1-37ABD75DC4CB}"/>
              </a:ext>
            </a:extLst>
          </p:cNvPr>
          <p:cNvSpPr/>
          <p:nvPr/>
        </p:nvSpPr>
        <p:spPr>
          <a:xfrm>
            <a:off x="4752425" y="3578876"/>
            <a:ext cx="1357705" cy="27352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3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p:nvPr/>
        </p:nvSpPr>
        <p:spPr>
          <a:xfrm>
            <a:off x="3287375" y="9"/>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200" name="Google Shape;200;p29"/>
          <p:cNvPicPr preferRelativeResize="0"/>
          <p:nvPr/>
        </p:nvPicPr>
        <p:blipFill>
          <a:blip r:embed="rId3">
            <a:alphaModFix/>
          </a:blip>
          <a:stretch>
            <a:fillRect/>
          </a:stretch>
        </p:blipFill>
        <p:spPr>
          <a:xfrm rot="1239160">
            <a:off x="1935874" y="3144425"/>
            <a:ext cx="1883401" cy="1883401"/>
          </a:xfrm>
          <a:prstGeom prst="rect">
            <a:avLst/>
          </a:prstGeom>
          <a:noFill/>
          <a:ln>
            <a:noFill/>
          </a:ln>
        </p:spPr>
      </p:pic>
      <p:sp>
        <p:nvSpPr>
          <p:cNvPr id="201" name="Google Shape;201;p29"/>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Canvas Time</a:t>
            </a:r>
            <a:endParaRPr dirty="0">
              <a:solidFill>
                <a:srgbClr val="101820"/>
              </a:solidFill>
              <a:latin typeface="DM Serif Display"/>
              <a:ea typeface="DM Serif Display"/>
              <a:cs typeface="DM Serif Display"/>
              <a:sym typeface="DM Serif Display"/>
            </a:endParaRPr>
          </a:p>
        </p:txBody>
      </p:sp>
      <p:sp>
        <p:nvSpPr>
          <p:cNvPr id="202" name="Google Shape;202;p29"/>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600" dirty="0">
                <a:solidFill>
                  <a:srgbClr val="FFFFFF"/>
                </a:solidFill>
                <a:latin typeface="Fira Sans"/>
                <a:ea typeface="Fira Sans"/>
                <a:cs typeface="Fira Sans"/>
                <a:sym typeface="Fira Sans"/>
              </a:rPr>
              <a:t>Also known as </a:t>
            </a:r>
            <a:r>
              <a:rPr lang="en" sz="1600" b="1" dirty="0">
                <a:solidFill>
                  <a:srgbClr val="FFFFFF"/>
                </a:solidFill>
                <a:latin typeface="Fira Sans"/>
                <a:ea typeface="Fira Sans"/>
                <a:cs typeface="Fira Sans"/>
                <a:sym typeface="Fira Sans"/>
              </a:rPr>
              <a:t>Personal Working Time.</a:t>
            </a:r>
          </a:p>
          <a:p>
            <a:pPr marL="0" lvl="0" indent="0" algn="l" rtl="0">
              <a:lnSpc>
                <a:spcPct val="110000"/>
              </a:lnSpc>
              <a:spcBef>
                <a:spcPts val="0"/>
              </a:spcBef>
              <a:spcAft>
                <a:spcPts val="0"/>
              </a:spcAft>
              <a:buNone/>
            </a:pPr>
            <a:r>
              <a:rPr lang="en" sz="1600" b="1" dirty="0">
                <a:solidFill>
                  <a:srgbClr val="FFFFFF"/>
                </a:solidFill>
                <a:latin typeface="Fira Sans"/>
                <a:ea typeface="Fira Sans"/>
                <a:cs typeface="Fira Sans"/>
                <a:sym typeface="Fira Sans"/>
              </a:rPr>
              <a:t>-</a:t>
            </a:r>
            <a:r>
              <a:rPr lang="en" sz="1600" dirty="0">
                <a:solidFill>
                  <a:srgbClr val="FFFFFF"/>
                </a:solidFill>
                <a:latin typeface="Fira Sans"/>
                <a:ea typeface="Fira Sans"/>
                <a:cs typeface="Fira Sans"/>
                <a:sym typeface="Fira Sans"/>
              </a:rPr>
              <a:t> Canvas is where the curriculum/individual lessons are located</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Quizzes on Canvas: checks for understanding. </a:t>
            </a:r>
            <a:r>
              <a:rPr lang="en" sz="1600" b="1" dirty="0">
                <a:solidFill>
                  <a:srgbClr val="FFFFFF"/>
                </a:solidFill>
                <a:latin typeface="Fira Sans"/>
                <a:ea typeface="Fira Sans"/>
                <a:cs typeface="Fira Sans"/>
                <a:sym typeface="Fira Sans"/>
              </a:rPr>
              <a:t>NOT</a:t>
            </a:r>
            <a:r>
              <a:rPr lang="en" sz="1600" dirty="0">
                <a:solidFill>
                  <a:srgbClr val="FFFFFF"/>
                </a:solidFill>
                <a:latin typeface="Fira Sans"/>
                <a:ea typeface="Fira Sans"/>
                <a:cs typeface="Fira Sans"/>
                <a:sym typeface="Fira Sans"/>
              </a:rPr>
              <a:t> official assessments, but reference for yourself.</a:t>
            </a:r>
          </a:p>
          <a:p>
            <a:pPr marL="0" lvl="0" indent="0" algn="l" rtl="0">
              <a:lnSpc>
                <a:spcPct val="110000"/>
              </a:lnSpc>
              <a:spcBef>
                <a:spcPts val="1000"/>
              </a:spcBef>
              <a:spcAft>
                <a:spcPts val="0"/>
              </a:spcAft>
              <a:buNone/>
            </a:pPr>
            <a:endParaRPr lang="en"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Please feel free to work together and collaborate on labs and quizzes.</a:t>
            </a:r>
            <a:endParaRPr sz="1600" b="1" dirty="0">
              <a:solidFill>
                <a:srgbClr val="FFFFFF"/>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221" name="Google Shape;221;p31"/>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Program Tools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222" name="Google Shape;222;p31"/>
          <p:cNvPicPr preferRelativeResize="0"/>
          <p:nvPr/>
        </p:nvPicPr>
        <p:blipFill rotWithShape="1">
          <a:blip r:embed="rId4">
            <a:alphaModFix/>
          </a:blip>
          <a:srcRect t="13344"/>
          <a:stretch/>
        </p:blipFill>
        <p:spPr>
          <a:xfrm>
            <a:off x="3208200" y="1"/>
            <a:ext cx="5935800" cy="5143499"/>
          </a:xfrm>
          <a:prstGeom prst="rect">
            <a:avLst/>
          </a:prstGeom>
          <a:noFill/>
          <a:ln>
            <a:noFill/>
          </a:ln>
        </p:spPr>
      </p:pic>
      <p:pic>
        <p:nvPicPr>
          <p:cNvPr id="223" name="Google Shape;223;p31"/>
          <p:cNvPicPr preferRelativeResize="0"/>
          <p:nvPr/>
        </p:nvPicPr>
        <p:blipFill>
          <a:blip r:embed="rId5">
            <a:alphaModFix/>
          </a:blip>
          <a:stretch>
            <a:fillRect/>
          </a:stretch>
        </p:blipFill>
        <p:spPr>
          <a:xfrm rot="1239160">
            <a:off x="2845549" y="2843375"/>
            <a:ext cx="1883401" cy="1883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0" y="0"/>
            <a:ext cx="9144000" cy="157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2"/>
          <p:cNvPicPr preferRelativeResize="0"/>
          <p:nvPr/>
        </p:nvPicPr>
        <p:blipFill rotWithShape="1">
          <a:blip r:embed="rId3">
            <a:alphaModFix/>
          </a:blip>
          <a:srcRect t="25004" b="8527"/>
          <a:stretch/>
        </p:blipFill>
        <p:spPr>
          <a:xfrm>
            <a:off x="4771300" y="1224002"/>
            <a:ext cx="4023300" cy="1799700"/>
          </a:xfrm>
          <a:prstGeom prst="roundRect">
            <a:avLst>
              <a:gd name="adj" fmla="val 10930"/>
            </a:avLst>
          </a:prstGeom>
          <a:noFill/>
          <a:ln>
            <a:noFill/>
          </a:ln>
        </p:spPr>
      </p:pic>
      <p:sp>
        <p:nvSpPr>
          <p:cNvPr id="230" name="Google Shape;230;p32"/>
          <p:cNvSpPr/>
          <p:nvPr/>
        </p:nvSpPr>
        <p:spPr>
          <a:xfrm>
            <a:off x="4771305" y="1223975"/>
            <a:ext cx="4023300" cy="1799700"/>
          </a:xfrm>
          <a:prstGeom prst="roundRect">
            <a:avLst>
              <a:gd name="adj" fmla="val 11404"/>
            </a:avLst>
          </a:prstGeom>
          <a:solidFill>
            <a:srgbClr val="E7643C">
              <a:alpha val="6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2"/>
          <p:cNvPicPr preferRelativeResize="0"/>
          <p:nvPr/>
        </p:nvPicPr>
        <p:blipFill rotWithShape="1">
          <a:blip r:embed="rId4">
            <a:alphaModFix/>
          </a:blip>
          <a:srcRect t="7510" b="26665"/>
          <a:stretch/>
        </p:blipFill>
        <p:spPr>
          <a:xfrm>
            <a:off x="370700" y="1224002"/>
            <a:ext cx="4023300" cy="1799700"/>
          </a:xfrm>
          <a:prstGeom prst="roundRect">
            <a:avLst>
              <a:gd name="adj" fmla="val 11407"/>
            </a:avLst>
          </a:prstGeom>
          <a:noFill/>
          <a:ln>
            <a:noFill/>
          </a:ln>
        </p:spPr>
      </p:pic>
      <p:sp>
        <p:nvSpPr>
          <p:cNvPr id="232" name="Google Shape;232;p32"/>
          <p:cNvSpPr/>
          <p:nvPr/>
        </p:nvSpPr>
        <p:spPr>
          <a:xfrm>
            <a:off x="370755" y="1223975"/>
            <a:ext cx="4023300" cy="1799700"/>
          </a:xfrm>
          <a:prstGeom prst="roundRect">
            <a:avLst>
              <a:gd name="adj" fmla="val 11404"/>
            </a:avLst>
          </a:prstGeom>
          <a:solidFill>
            <a:srgbClr val="A598B2">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txBox="1">
            <a:spLocks noGrp="1"/>
          </p:cNvSpPr>
          <p:nvPr>
            <p:ph type="title"/>
          </p:nvPr>
        </p:nvSpPr>
        <p:spPr>
          <a:xfrm>
            <a:off x="280855" y="445325"/>
            <a:ext cx="851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Canvas</a:t>
            </a:r>
            <a:endParaRPr>
              <a:solidFill>
                <a:srgbClr val="101820"/>
              </a:solidFill>
              <a:latin typeface="DM Serif Display"/>
              <a:ea typeface="DM Serif Display"/>
              <a:cs typeface="DM Serif Display"/>
              <a:sym typeface="DM Serif Display"/>
            </a:endParaRPr>
          </a:p>
        </p:txBody>
      </p:sp>
      <p:sp>
        <p:nvSpPr>
          <p:cNvPr id="234" name="Google Shape;234;p32"/>
          <p:cNvSpPr txBox="1"/>
          <p:nvPr/>
        </p:nvSpPr>
        <p:spPr>
          <a:xfrm>
            <a:off x="477130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dirty="0">
                <a:solidFill>
                  <a:srgbClr val="1A1A1A"/>
                </a:solidFill>
                <a:latin typeface="Fira Sans"/>
                <a:ea typeface="Fira Sans"/>
                <a:cs typeface="Fira Sans"/>
                <a:sym typeface="Fira Sans"/>
              </a:rPr>
              <a:t>Textbook and Workbook:</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Lessons</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Labs</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Quizzes (not graded!)</a:t>
            </a:r>
            <a:endParaRPr sz="1500" dirty="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endParaRPr sz="1500" dirty="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r>
              <a:rPr lang="en" sz="1500" dirty="0">
                <a:solidFill>
                  <a:srgbClr val="1A1A1A"/>
                </a:solidFill>
                <a:latin typeface="Fira Sans"/>
                <a:ea typeface="Fira Sans"/>
                <a:cs typeface="Fira Sans"/>
                <a:sym typeface="Fira Sans"/>
              </a:rPr>
              <a:t>Plus: Ask Ada &amp; Pair with a TC</a:t>
            </a:r>
            <a:endParaRPr sz="1500" dirty="0">
              <a:solidFill>
                <a:srgbClr val="1A1A1A"/>
              </a:solidFill>
              <a:latin typeface="Fira Sans"/>
              <a:ea typeface="Fira Sans"/>
              <a:cs typeface="Fira Sans"/>
              <a:sym typeface="Fira Sans"/>
            </a:endParaRPr>
          </a:p>
        </p:txBody>
      </p:sp>
      <p:sp>
        <p:nvSpPr>
          <p:cNvPr id="235" name="Google Shape;235;p32"/>
          <p:cNvSpPr txBox="1"/>
          <p:nvPr/>
        </p:nvSpPr>
        <p:spPr>
          <a:xfrm>
            <a:off x="507354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Phase</a:t>
            </a:r>
            <a:endParaRPr sz="2400">
              <a:solidFill>
                <a:srgbClr val="FFFFFF"/>
              </a:solidFill>
              <a:latin typeface="Fira Sans Medium"/>
              <a:ea typeface="Fira Sans Medium"/>
              <a:cs typeface="Fira Sans Medium"/>
              <a:sym typeface="Fira Sans Medium"/>
            </a:endParaRPr>
          </a:p>
        </p:txBody>
      </p:sp>
      <p:sp>
        <p:nvSpPr>
          <p:cNvPr id="236" name="Google Shape;236;p32"/>
          <p:cNvSpPr txBox="1"/>
          <p:nvPr/>
        </p:nvSpPr>
        <p:spPr>
          <a:xfrm>
            <a:off x="65699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Homeroom</a:t>
            </a:r>
            <a:endParaRPr sz="2400">
              <a:solidFill>
                <a:srgbClr val="FFFFFF"/>
              </a:solidFill>
              <a:latin typeface="Fira Sans Medium"/>
              <a:ea typeface="Fira Sans Medium"/>
              <a:cs typeface="Fira Sans Medium"/>
              <a:sym typeface="Fira Sans Medium"/>
            </a:endParaRPr>
          </a:p>
        </p:txBody>
      </p:sp>
      <p:sp>
        <p:nvSpPr>
          <p:cNvPr id="237" name="Google Shape;237;p32"/>
          <p:cNvSpPr txBox="1"/>
          <p:nvPr/>
        </p:nvSpPr>
        <p:spPr>
          <a:xfrm>
            <a:off x="35475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a:solidFill>
                  <a:srgbClr val="1A1A1A"/>
                </a:solidFill>
                <a:latin typeface="Fira Sans"/>
                <a:ea typeface="Fira Sans"/>
                <a:cs typeface="Fira Sans"/>
                <a:sym typeface="Fira Sans"/>
              </a:rPr>
              <a:t>Programmatic Content:</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Cohort Calendar</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Program resources and information</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Surveys </a:t>
            </a:r>
            <a:endParaRPr sz="1500">
              <a:solidFill>
                <a:srgbClr val="1A1A1A"/>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600" dirty="0">
                <a:solidFill>
                  <a:srgbClr val="101820"/>
                </a:solidFill>
                <a:latin typeface="DM Serif Display"/>
                <a:ea typeface="DM Serif Display"/>
                <a:cs typeface="DM Serif Display"/>
                <a:sym typeface="DM Serif Display"/>
              </a:rPr>
              <a:t>Homeroom</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7" name="Picture 6">
            <a:extLst>
              <a:ext uri="{FF2B5EF4-FFF2-40B4-BE49-F238E27FC236}">
                <a16:creationId xmlns:a16="http://schemas.microsoft.com/office/drawing/2014/main" id="{A5459307-A5BF-06E9-5C9C-BD9A444865AF}"/>
              </a:ext>
            </a:extLst>
          </p:cNvPr>
          <p:cNvPicPr>
            <a:picLocks noChangeAspect="1"/>
          </p:cNvPicPr>
          <p:nvPr/>
        </p:nvPicPr>
        <p:blipFill>
          <a:blip r:embed="rId4"/>
          <a:stretch>
            <a:fillRect/>
          </a:stretch>
        </p:blipFill>
        <p:spPr>
          <a:xfrm>
            <a:off x="119990" y="1175852"/>
            <a:ext cx="4191732" cy="3912041"/>
          </a:xfrm>
          <a:prstGeom prst="rect">
            <a:avLst/>
          </a:prstGeom>
        </p:spPr>
      </p:pic>
      <p:pic>
        <p:nvPicPr>
          <p:cNvPr id="11" name="Picture 10">
            <a:extLst>
              <a:ext uri="{FF2B5EF4-FFF2-40B4-BE49-F238E27FC236}">
                <a16:creationId xmlns:a16="http://schemas.microsoft.com/office/drawing/2014/main" id="{2A3D36D1-3BD4-3788-F27D-F65A7D780E8A}"/>
              </a:ext>
            </a:extLst>
          </p:cNvPr>
          <p:cNvPicPr>
            <a:picLocks noChangeAspect="1"/>
          </p:cNvPicPr>
          <p:nvPr/>
        </p:nvPicPr>
        <p:blipFill>
          <a:blip r:embed="rId5"/>
          <a:stretch>
            <a:fillRect/>
          </a:stretch>
        </p:blipFill>
        <p:spPr>
          <a:xfrm>
            <a:off x="4627243" y="1228186"/>
            <a:ext cx="4207951" cy="3859707"/>
          </a:xfrm>
          <a:prstGeom prst="rect">
            <a:avLst/>
          </a:prstGeom>
        </p:spPr>
      </p:pic>
      <p:sp>
        <p:nvSpPr>
          <p:cNvPr id="13" name="Google Shape;264;p34">
            <a:extLst>
              <a:ext uri="{FF2B5EF4-FFF2-40B4-BE49-F238E27FC236}">
                <a16:creationId xmlns:a16="http://schemas.microsoft.com/office/drawing/2014/main" id="{5AB12EBE-8C99-88D3-B02E-407F3FF3AD1D}"/>
              </a:ext>
            </a:extLst>
          </p:cNvPr>
          <p:cNvSpPr/>
          <p:nvPr/>
        </p:nvSpPr>
        <p:spPr>
          <a:xfrm>
            <a:off x="2463417" y="607418"/>
            <a:ext cx="3555772" cy="4554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General Resources + Calendar</a:t>
            </a:r>
            <a:endParaRPr sz="1700" dirty="0">
              <a:solidFill>
                <a:srgbClr val="101820"/>
              </a:solidFill>
              <a:latin typeface="Fira Sans"/>
              <a:ea typeface="Fira Sans"/>
              <a:cs typeface="Fira Sans"/>
              <a:sym typeface="Fira Sans"/>
            </a:endParaRPr>
          </a:p>
        </p:txBody>
      </p:sp>
    </p:spTree>
    <p:extLst>
      <p:ext uri="{BB962C8B-B14F-4D97-AF65-F5344CB8AC3E}">
        <p14:creationId xmlns:p14="http://schemas.microsoft.com/office/powerpoint/2010/main" val="420187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Phase Course</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264" name="Google Shape;264;p34"/>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Content Organization</a:t>
            </a:r>
            <a:endParaRPr sz="1700" dirty="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9DD00FAA-EB99-5523-53D4-8F5A0ABF0E25}"/>
              </a:ext>
            </a:extLst>
          </p:cNvPr>
          <p:cNvPicPr>
            <a:picLocks noChangeAspect="1"/>
          </p:cNvPicPr>
          <p:nvPr/>
        </p:nvPicPr>
        <p:blipFill>
          <a:blip r:embed="rId4"/>
          <a:stretch>
            <a:fillRect/>
          </a:stretch>
        </p:blipFill>
        <p:spPr>
          <a:xfrm>
            <a:off x="2826486" y="193780"/>
            <a:ext cx="5991697" cy="4755940"/>
          </a:xfrm>
          <a:prstGeom prst="rect">
            <a:avLst/>
          </a:prstGeom>
        </p:spPr>
      </p:pic>
      <p:sp>
        <p:nvSpPr>
          <p:cNvPr id="4" name="Google Shape;259;p33">
            <a:extLst>
              <a:ext uri="{FF2B5EF4-FFF2-40B4-BE49-F238E27FC236}">
                <a16:creationId xmlns:a16="http://schemas.microsoft.com/office/drawing/2014/main" id="{8147E429-18D1-4CF7-CB98-188EBC82DF57}"/>
              </a:ext>
            </a:extLst>
          </p:cNvPr>
          <p:cNvSpPr txBox="1"/>
          <p:nvPr/>
        </p:nvSpPr>
        <p:spPr>
          <a:xfrm>
            <a:off x="1935449" y="1231459"/>
            <a:ext cx="832022"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1400" b="0" i="0" u="none" strike="noStrike" cap="none">
                <a:solidFill>
                  <a:srgbClr val="FF0000"/>
                </a:solidFill>
                <a:latin typeface="Fira Sans"/>
                <a:ea typeface="Fira Sans"/>
                <a:cs typeface="Fira Sans"/>
                <a:sym typeface="Fira Sans"/>
              </a:rPr>
              <a:t>Lessons</a:t>
            </a:r>
            <a:endParaRPr sz="1400" b="0" i="0" u="none" strike="noStrike" cap="none">
              <a:solidFill>
                <a:srgbClr val="FF0000"/>
              </a:solidFill>
              <a:latin typeface="Arial"/>
              <a:ea typeface="Arial"/>
              <a:cs typeface="Arial"/>
              <a:sym typeface="Arial"/>
            </a:endParaRPr>
          </a:p>
        </p:txBody>
      </p:sp>
      <p:sp>
        <p:nvSpPr>
          <p:cNvPr id="5" name="Google Shape;260;p33">
            <a:extLst>
              <a:ext uri="{FF2B5EF4-FFF2-40B4-BE49-F238E27FC236}">
                <a16:creationId xmlns:a16="http://schemas.microsoft.com/office/drawing/2014/main" id="{0D6D7A40-17F4-EEB0-6E00-DFD58161791B}"/>
              </a:ext>
            </a:extLst>
          </p:cNvPr>
          <p:cNvSpPr txBox="1"/>
          <p:nvPr/>
        </p:nvSpPr>
        <p:spPr>
          <a:xfrm>
            <a:off x="2195974" y="1972294"/>
            <a:ext cx="832022"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1400" b="0" i="0" u="none" strike="noStrike" cap="none">
                <a:solidFill>
                  <a:srgbClr val="FF0000"/>
                </a:solidFill>
                <a:latin typeface="Fira Sans"/>
                <a:ea typeface="Fira Sans"/>
                <a:cs typeface="Fira Sans"/>
                <a:sym typeface="Fira Sans"/>
              </a:rPr>
              <a:t>Labs</a:t>
            </a:r>
            <a:endParaRPr sz="1400" b="0" i="0" u="none" strike="noStrike" cap="none">
              <a:solidFill>
                <a:srgbClr val="FF0000"/>
              </a:solidFill>
              <a:latin typeface="Arial"/>
              <a:ea typeface="Arial"/>
              <a:cs typeface="Arial"/>
              <a:sym typeface="Arial"/>
            </a:endParaRPr>
          </a:p>
        </p:txBody>
      </p:sp>
      <p:sp>
        <p:nvSpPr>
          <p:cNvPr id="6" name="Google Shape;261;p33">
            <a:extLst>
              <a:ext uri="{FF2B5EF4-FFF2-40B4-BE49-F238E27FC236}">
                <a16:creationId xmlns:a16="http://schemas.microsoft.com/office/drawing/2014/main" id="{7DD650F5-49CD-4DC3-97CE-6925400DC120}"/>
              </a:ext>
            </a:extLst>
          </p:cNvPr>
          <p:cNvSpPr txBox="1"/>
          <p:nvPr/>
        </p:nvSpPr>
        <p:spPr>
          <a:xfrm>
            <a:off x="1356962" y="3776381"/>
            <a:ext cx="183991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1400" b="0" i="0" u="none" strike="noStrike" cap="none">
                <a:solidFill>
                  <a:srgbClr val="FF0000"/>
                </a:solidFill>
                <a:latin typeface="Fira Sans"/>
                <a:ea typeface="Fira Sans"/>
                <a:cs typeface="Fira Sans"/>
                <a:sym typeface="Fira Sans"/>
              </a:rPr>
              <a:t>Quizzes</a:t>
            </a:r>
            <a:endParaRPr/>
          </a:p>
          <a:p>
            <a:pPr marL="0" marR="0" lvl="0" indent="0" algn="l" rtl="0">
              <a:lnSpc>
                <a:spcPct val="100000"/>
              </a:lnSpc>
              <a:spcBef>
                <a:spcPts val="0"/>
              </a:spcBef>
              <a:spcAft>
                <a:spcPts val="0"/>
              </a:spcAft>
              <a:buNone/>
            </a:pPr>
            <a:r>
              <a:rPr lang="en" sz="1400" b="0" i="0" u="none" strike="noStrike" cap="none">
                <a:solidFill>
                  <a:srgbClr val="FF0000"/>
                </a:solidFill>
                <a:latin typeface="Fira Sans"/>
                <a:ea typeface="Fira Sans"/>
                <a:cs typeface="Fira Sans"/>
                <a:sym typeface="Fira Sans"/>
              </a:rPr>
              <a:t>(not required) </a:t>
            </a:r>
            <a:endParaRPr sz="1400" b="0" i="0" u="none" strike="noStrike" cap="none">
              <a:solidFill>
                <a:srgbClr val="FF0000"/>
              </a:solidFill>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EE4928C8-1E60-1BEA-B445-01C13A5C8EEE}"/>
              </a:ext>
            </a:extLst>
          </p:cNvPr>
          <p:cNvCxnSpPr>
            <a:cxnSpLocks/>
          </p:cNvCxnSpPr>
          <p:nvPr/>
        </p:nvCxnSpPr>
        <p:spPr>
          <a:xfrm>
            <a:off x="2730495" y="1377901"/>
            <a:ext cx="1556890" cy="976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FEE690-D497-4FAD-F496-F796718BB7AA}"/>
              </a:ext>
            </a:extLst>
          </p:cNvPr>
          <p:cNvCxnSpPr>
            <a:cxnSpLocks/>
          </p:cNvCxnSpPr>
          <p:nvPr/>
        </p:nvCxnSpPr>
        <p:spPr>
          <a:xfrm flipV="1">
            <a:off x="2730495" y="1730130"/>
            <a:ext cx="1647725" cy="40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8D7835-C883-1E36-55E6-6BB5977A1CC8}"/>
              </a:ext>
            </a:extLst>
          </p:cNvPr>
          <p:cNvCxnSpPr>
            <a:cxnSpLocks/>
          </p:cNvCxnSpPr>
          <p:nvPr/>
        </p:nvCxnSpPr>
        <p:spPr>
          <a:xfrm flipV="1">
            <a:off x="2611985" y="2920452"/>
            <a:ext cx="2002404" cy="11194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A09E"/>
        </a:solidFill>
        <a:effectLst/>
      </p:bgPr>
    </p:bg>
    <p:spTree>
      <p:nvGrpSpPr>
        <p:cNvPr id="1" name="Shape 69"/>
        <p:cNvGrpSpPr/>
        <p:nvPr/>
      </p:nvGrpSpPr>
      <p:grpSpPr>
        <a:xfrm>
          <a:off x="0" y="0"/>
          <a:ext cx="0" cy="0"/>
          <a:chOff x="0" y="0"/>
          <a:chExt cx="0" cy="0"/>
        </a:xfrm>
      </p:grpSpPr>
      <p:sp>
        <p:nvSpPr>
          <p:cNvPr id="70" name="Google Shape;70;p15"/>
          <p:cNvSpPr/>
          <p:nvPr/>
        </p:nvSpPr>
        <p:spPr>
          <a:xfrm rot="4846193">
            <a:off x="1179803" y="1706317"/>
            <a:ext cx="2835413" cy="2835413"/>
          </a:xfrm>
          <a:prstGeom prst="octagon">
            <a:avLst>
              <a:gd name="adj" fmla="val 29289"/>
            </a:avLst>
          </a:prstGeom>
          <a:solidFill>
            <a:srgbClr val="4D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5"/>
          <p:cNvPicPr preferRelativeResize="0"/>
          <p:nvPr/>
        </p:nvPicPr>
        <p:blipFill rotWithShape="1">
          <a:blip r:embed="rId3">
            <a:alphaModFix/>
          </a:blip>
          <a:srcRect l="497" b="497"/>
          <a:stretch/>
        </p:blipFill>
        <p:spPr>
          <a:xfrm rot="-5400000" flipH="1">
            <a:off x="938274" y="2089550"/>
            <a:ext cx="5143501" cy="964400"/>
          </a:xfrm>
          <a:prstGeom prst="rect">
            <a:avLst/>
          </a:prstGeom>
          <a:noFill/>
          <a:ln>
            <a:noFill/>
          </a:ln>
        </p:spPr>
      </p:pic>
      <p:sp>
        <p:nvSpPr>
          <p:cNvPr id="72" name="Google Shape;72;p15"/>
          <p:cNvSpPr/>
          <p:nvPr/>
        </p:nvSpPr>
        <p:spPr>
          <a:xfrm>
            <a:off x="3931225" y="0"/>
            <a:ext cx="520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73" name="Google Shape;73;p15"/>
          <p:cNvSpPr txBox="1">
            <a:spLocks noGrp="1"/>
          </p:cNvSpPr>
          <p:nvPr>
            <p:ph type="title"/>
          </p:nvPr>
        </p:nvSpPr>
        <p:spPr>
          <a:xfrm>
            <a:off x="280857" y="692586"/>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800">
                <a:solidFill>
                  <a:srgbClr val="FFFFFF"/>
                </a:solidFill>
                <a:latin typeface="DM Serif Display"/>
                <a:ea typeface="DM Serif Display"/>
                <a:cs typeface="DM Serif Display"/>
                <a:sym typeface="DM Serif Display"/>
              </a:rPr>
              <a:t>Agenda</a:t>
            </a:r>
            <a:endParaRPr sz="4800">
              <a:solidFill>
                <a:srgbClr val="FFFFFF"/>
              </a:solidFill>
              <a:latin typeface="DM Serif Display"/>
              <a:ea typeface="DM Serif Display"/>
              <a:cs typeface="DM Serif Display"/>
              <a:sym typeface="DM Serif Display"/>
            </a:endParaRPr>
          </a:p>
        </p:txBody>
      </p:sp>
      <p:sp>
        <p:nvSpPr>
          <p:cNvPr id="74" name="Google Shape;74;p15"/>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Your campus DS Team</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Course Structure</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Day-to-day expectations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Program tools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Assessment details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Setting yourself up for success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Phase Course</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264" name="Google Shape;264;p34"/>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Content Organization</a:t>
            </a:r>
            <a:endParaRPr sz="1700" dirty="0">
              <a:solidFill>
                <a:srgbClr val="101820"/>
              </a:solidFill>
              <a:latin typeface="Fira Sans"/>
              <a:ea typeface="Fira Sans"/>
              <a:cs typeface="Fira Sans"/>
              <a:sym typeface="Fira Sans"/>
            </a:endParaRPr>
          </a:p>
        </p:txBody>
      </p:sp>
      <p:sp>
        <p:nvSpPr>
          <p:cNvPr id="5" name="Google Shape;260;p33">
            <a:extLst>
              <a:ext uri="{FF2B5EF4-FFF2-40B4-BE49-F238E27FC236}">
                <a16:creationId xmlns:a16="http://schemas.microsoft.com/office/drawing/2014/main" id="{0D6D7A40-17F4-EEB0-6E00-DFD58161791B}"/>
              </a:ext>
            </a:extLst>
          </p:cNvPr>
          <p:cNvSpPr txBox="1"/>
          <p:nvPr/>
        </p:nvSpPr>
        <p:spPr>
          <a:xfrm>
            <a:off x="1824328" y="1610059"/>
            <a:ext cx="1580701"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1400" b="0" i="0" u="none" strike="noStrike" cap="none" dirty="0">
                <a:solidFill>
                  <a:srgbClr val="FF0000"/>
                </a:solidFill>
                <a:latin typeface="Fira Sans"/>
                <a:ea typeface="Fira Sans"/>
                <a:cs typeface="Fira Sans"/>
                <a:sym typeface="Fira Sans"/>
              </a:rPr>
              <a:t>Cumulative Labs (very important)</a:t>
            </a:r>
            <a:endParaRPr sz="1400" b="0" i="0" u="none" strike="noStrike" cap="none" dirty="0">
              <a:solidFill>
                <a:srgbClr val="FF0000"/>
              </a:solidFill>
              <a:latin typeface="Arial"/>
              <a:ea typeface="Arial"/>
              <a:cs typeface="Arial"/>
              <a:sym typeface="Arial"/>
            </a:endParaRPr>
          </a:p>
        </p:txBody>
      </p:sp>
      <p:sp>
        <p:nvSpPr>
          <p:cNvPr id="6" name="Google Shape;261;p33">
            <a:extLst>
              <a:ext uri="{FF2B5EF4-FFF2-40B4-BE49-F238E27FC236}">
                <a16:creationId xmlns:a16="http://schemas.microsoft.com/office/drawing/2014/main" id="{7DD650F5-49CD-4DC3-97CE-6925400DC120}"/>
              </a:ext>
            </a:extLst>
          </p:cNvPr>
          <p:cNvSpPr txBox="1"/>
          <p:nvPr/>
        </p:nvSpPr>
        <p:spPr>
          <a:xfrm>
            <a:off x="1356962" y="3776381"/>
            <a:ext cx="183991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US" sz="1400" b="0" i="0" u="none" strike="noStrike" cap="none" dirty="0">
                <a:solidFill>
                  <a:srgbClr val="FF0000"/>
                </a:solidFill>
                <a:latin typeface="Fira Sans"/>
                <a:ea typeface="Fira Sans"/>
                <a:cs typeface="Fira Sans"/>
                <a:sym typeface="Fira Sans"/>
              </a:rPr>
              <a:t>Exit Tickets</a:t>
            </a:r>
            <a:endParaRPr dirty="0"/>
          </a:p>
          <a:p>
            <a:pPr marL="0" marR="0" lvl="0" indent="0" algn="l" rtl="0">
              <a:lnSpc>
                <a:spcPct val="100000"/>
              </a:lnSpc>
              <a:spcBef>
                <a:spcPts val="0"/>
              </a:spcBef>
              <a:spcAft>
                <a:spcPts val="0"/>
              </a:spcAft>
              <a:buNone/>
            </a:pPr>
            <a:r>
              <a:rPr lang="en" sz="1400" b="0" i="0" u="none" strike="noStrike" cap="none" dirty="0">
                <a:solidFill>
                  <a:srgbClr val="FF0000"/>
                </a:solidFill>
                <a:latin typeface="Fira Sans"/>
                <a:ea typeface="Fira Sans"/>
                <a:cs typeface="Fira Sans"/>
                <a:sym typeface="Fira Sans"/>
              </a:rPr>
              <a:t>(not required) </a:t>
            </a:r>
            <a:endParaRPr sz="1400" b="0" i="0" u="none" strike="noStrike" cap="none" dirty="0">
              <a:solidFill>
                <a:srgbClr val="FF0000"/>
              </a:solidFill>
              <a:latin typeface="Arial"/>
              <a:ea typeface="Arial"/>
              <a:cs typeface="Arial"/>
              <a:sym typeface="Arial"/>
            </a:endParaRPr>
          </a:p>
        </p:txBody>
      </p:sp>
      <p:pic>
        <p:nvPicPr>
          <p:cNvPr id="7" name="Picture 6">
            <a:extLst>
              <a:ext uri="{FF2B5EF4-FFF2-40B4-BE49-F238E27FC236}">
                <a16:creationId xmlns:a16="http://schemas.microsoft.com/office/drawing/2014/main" id="{74BD2C67-FCB0-C578-1F99-6AF2B301561F}"/>
              </a:ext>
            </a:extLst>
          </p:cNvPr>
          <p:cNvPicPr>
            <a:picLocks noChangeAspect="1"/>
          </p:cNvPicPr>
          <p:nvPr/>
        </p:nvPicPr>
        <p:blipFill>
          <a:blip r:embed="rId4"/>
          <a:stretch>
            <a:fillRect/>
          </a:stretch>
        </p:blipFill>
        <p:spPr>
          <a:xfrm>
            <a:off x="3613187" y="365746"/>
            <a:ext cx="5352687" cy="4545073"/>
          </a:xfrm>
          <a:prstGeom prst="rect">
            <a:avLst/>
          </a:prstGeom>
        </p:spPr>
      </p:pic>
      <p:cxnSp>
        <p:nvCxnSpPr>
          <p:cNvPr id="9" name="Straight Arrow Connector 8">
            <a:extLst>
              <a:ext uri="{FF2B5EF4-FFF2-40B4-BE49-F238E27FC236}">
                <a16:creationId xmlns:a16="http://schemas.microsoft.com/office/drawing/2014/main" id="{7224FC72-026E-B6F1-41C2-E550AC59F716}"/>
              </a:ext>
            </a:extLst>
          </p:cNvPr>
          <p:cNvCxnSpPr>
            <a:cxnSpLocks/>
          </p:cNvCxnSpPr>
          <p:nvPr/>
        </p:nvCxnSpPr>
        <p:spPr>
          <a:xfrm>
            <a:off x="2906702" y="2205018"/>
            <a:ext cx="2203875" cy="1824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E7F8BC-BED9-58ED-28CB-C34B0CBE0918}"/>
              </a:ext>
            </a:extLst>
          </p:cNvPr>
          <p:cNvCxnSpPr>
            <a:cxnSpLocks/>
          </p:cNvCxnSpPr>
          <p:nvPr/>
        </p:nvCxnSpPr>
        <p:spPr>
          <a:xfrm>
            <a:off x="2694755" y="4093964"/>
            <a:ext cx="2494545" cy="291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7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Phase Course</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264" name="Google Shape;264;p34"/>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Content Organization</a:t>
            </a:r>
            <a:endParaRPr sz="1700" dirty="0">
              <a:solidFill>
                <a:srgbClr val="101820"/>
              </a:solidFill>
              <a:latin typeface="Fira Sans"/>
              <a:ea typeface="Fira Sans"/>
              <a:cs typeface="Fira Sans"/>
              <a:sym typeface="Fira Sans"/>
            </a:endParaRPr>
          </a:p>
        </p:txBody>
      </p:sp>
      <p:sp>
        <p:nvSpPr>
          <p:cNvPr id="5" name="Google Shape;260;p33">
            <a:extLst>
              <a:ext uri="{FF2B5EF4-FFF2-40B4-BE49-F238E27FC236}">
                <a16:creationId xmlns:a16="http://schemas.microsoft.com/office/drawing/2014/main" id="{0D6D7A40-17F4-EEB0-6E00-DFD58161791B}"/>
              </a:ext>
            </a:extLst>
          </p:cNvPr>
          <p:cNvSpPr txBox="1"/>
          <p:nvPr/>
        </p:nvSpPr>
        <p:spPr>
          <a:xfrm>
            <a:off x="1824328" y="1647164"/>
            <a:ext cx="1580701"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dirty="0">
                <a:solidFill>
                  <a:srgbClr val="FF0000"/>
                </a:solidFill>
                <a:latin typeface="Fira Sans"/>
                <a:ea typeface="Fira Sans"/>
                <a:cs typeface="Fira Sans"/>
                <a:sym typeface="Fira Sans"/>
              </a:rPr>
              <a:t>Main Evaluations</a:t>
            </a:r>
            <a:endParaRPr sz="1400" b="0" i="0" u="none" strike="noStrike" cap="none" dirty="0">
              <a:solidFill>
                <a:srgbClr val="FF0000"/>
              </a:solidFill>
              <a:latin typeface="Arial"/>
              <a:ea typeface="Arial"/>
              <a:cs typeface="Arial"/>
              <a:sym typeface="Arial"/>
            </a:endParaRPr>
          </a:p>
        </p:txBody>
      </p:sp>
      <p:pic>
        <p:nvPicPr>
          <p:cNvPr id="3" name="Picture 2">
            <a:extLst>
              <a:ext uri="{FF2B5EF4-FFF2-40B4-BE49-F238E27FC236}">
                <a16:creationId xmlns:a16="http://schemas.microsoft.com/office/drawing/2014/main" id="{11A996A0-0ACC-35D2-0591-13EB22CF8091}"/>
              </a:ext>
            </a:extLst>
          </p:cNvPr>
          <p:cNvPicPr>
            <a:picLocks noChangeAspect="1"/>
          </p:cNvPicPr>
          <p:nvPr/>
        </p:nvPicPr>
        <p:blipFill>
          <a:blip r:embed="rId4"/>
          <a:stretch>
            <a:fillRect/>
          </a:stretch>
        </p:blipFill>
        <p:spPr>
          <a:xfrm>
            <a:off x="3701653" y="458150"/>
            <a:ext cx="5349570" cy="4428743"/>
          </a:xfrm>
          <a:prstGeom prst="rect">
            <a:avLst/>
          </a:prstGeom>
        </p:spPr>
      </p:pic>
      <p:cxnSp>
        <p:nvCxnSpPr>
          <p:cNvPr id="4" name="Straight Arrow Connector 3">
            <a:extLst>
              <a:ext uri="{FF2B5EF4-FFF2-40B4-BE49-F238E27FC236}">
                <a16:creationId xmlns:a16="http://schemas.microsoft.com/office/drawing/2014/main" id="{C734E4B7-2AFF-BFA4-D625-36E514718FE8}"/>
              </a:ext>
            </a:extLst>
          </p:cNvPr>
          <p:cNvCxnSpPr>
            <a:cxnSpLocks/>
          </p:cNvCxnSpPr>
          <p:nvPr/>
        </p:nvCxnSpPr>
        <p:spPr>
          <a:xfrm>
            <a:off x="3405029" y="1835576"/>
            <a:ext cx="1553053" cy="16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36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6"/>
          <p:cNvSpPr/>
          <p:nvPr/>
        </p:nvSpPr>
        <p:spPr>
          <a:xfrm flipH="1">
            <a:off x="-124"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 name="Google Shape;290;p36"/>
          <p:cNvPicPr preferRelativeResize="0"/>
          <p:nvPr/>
        </p:nvPicPr>
        <p:blipFill>
          <a:blip r:embed="rId3">
            <a:alphaModFix/>
          </a:blip>
          <a:stretch>
            <a:fillRect/>
          </a:stretch>
        </p:blipFill>
        <p:spPr>
          <a:xfrm rot="5400000" flipH="1">
            <a:off x="344730" y="2089550"/>
            <a:ext cx="5143501" cy="964400"/>
          </a:xfrm>
          <a:prstGeom prst="rect">
            <a:avLst/>
          </a:prstGeom>
          <a:noFill/>
          <a:ln>
            <a:noFill/>
          </a:ln>
        </p:spPr>
      </p:pic>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Accessing Labs</a:t>
            </a:r>
            <a:endParaRPr>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on IllumiDesk</a:t>
            </a:r>
            <a:endParaRPr>
              <a:solidFill>
                <a:srgbClr val="FFFFFF"/>
              </a:solidFill>
              <a:latin typeface="Fira Sans"/>
              <a:ea typeface="Fira Sans"/>
              <a:cs typeface="Fira Sans"/>
              <a:sym typeface="Fira Sans"/>
            </a:endParaRPr>
          </a:p>
        </p:txBody>
      </p:sp>
      <p:sp>
        <p:nvSpPr>
          <p:cNvPr id="296" name="Google Shape;296;p36"/>
          <p:cNvSpPr/>
          <p:nvPr/>
        </p:nvSpPr>
        <p:spPr>
          <a:xfrm>
            <a:off x="4202225" y="3179357"/>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Ease of use</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No environment issues</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dirty="0">
                <a:solidFill>
                  <a:srgbClr val="FFFFFF"/>
                </a:solidFill>
                <a:latin typeface="Fira Sans"/>
                <a:ea typeface="Fira Sans"/>
                <a:cs typeface="Fira Sans"/>
                <a:sym typeface="Fira Sans"/>
              </a:rPr>
              <a:t>Fully integrated into Canvas</a:t>
            </a:r>
            <a:endParaRPr sz="1200" dirty="0">
              <a:solidFill>
                <a:srgbClr val="FFFFFF"/>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99B12116-A0A5-DC8E-21A8-7A41AEB63302}"/>
              </a:ext>
            </a:extLst>
          </p:cNvPr>
          <p:cNvPicPr>
            <a:picLocks noChangeAspect="1"/>
          </p:cNvPicPr>
          <p:nvPr/>
        </p:nvPicPr>
        <p:blipFill>
          <a:blip r:embed="rId4"/>
          <a:stretch>
            <a:fillRect/>
          </a:stretch>
        </p:blipFill>
        <p:spPr>
          <a:xfrm>
            <a:off x="3572700" y="1540174"/>
            <a:ext cx="5409503" cy="3278366"/>
          </a:xfrm>
          <a:prstGeom prst="rect">
            <a:avLst/>
          </a:prstGeom>
        </p:spPr>
      </p:pic>
      <p:sp>
        <p:nvSpPr>
          <p:cNvPr id="4" name="Google Shape;264;p34">
            <a:extLst>
              <a:ext uri="{FF2B5EF4-FFF2-40B4-BE49-F238E27FC236}">
                <a16:creationId xmlns:a16="http://schemas.microsoft.com/office/drawing/2014/main" id="{E532438C-607D-D040-C0CB-104645771570}"/>
              </a:ext>
            </a:extLst>
          </p:cNvPr>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Each lab has a launcher from Canvas to Saturn Cloud</a:t>
            </a:r>
            <a:endParaRPr sz="1700" dirty="0">
              <a:solidFill>
                <a:srgbClr val="101820"/>
              </a:solidFill>
              <a:latin typeface="Fira Sans"/>
              <a:ea typeface="Fira Sans"/>
              <a:cs typeface="Fira Sans"/>
              <a:sym typeface="Fira Sans"/>
            </a:endParaRPr>
          </a:p>
        </p:txBody>
      </p:sp>
      <p:pic>
        <p:nvPicPr>
          <p:cNvPr id="7" name="Google Shape;290;p35" descr="Saturn Cloud (@saturn_cloud) / Twitter">
            <a:extLst>
              <a:ext uri="{FF2B5EF4-FFF2-40B4-BE49-F238E27FC236}">
                <a16:creationId xmlns:a16="http://schemas.microsoft.com/office/drawing/2014/main" id="{2D8EEF24-3464-F01F-B784-4573D4B74E8D}"/>
              </a:ext>
            </a:extLst>
          </p:cNvPr>
          <p:cNvPicPr preferRelativeResize="0"/>
          <p:nvPr/>
        </p:nvPicPr>
        <p:blipFill rotWithShape="1">
          <a:blip r:embed="rId5">
            <a:alphaModFix/>
          </a:blip>
          <a:srcRect/>
          <a:stretch/>
        </p:blipFill>
        <p:spPr>
          <a:xfrm>
            <a:off x="1935812" y="2123111"/>
            <a:ext cx="897278" cy="897278"/>
          </a:xfrm>
          <a:prstGeom prst="rect">
            <a:avLst/>
          </a:prstGeom>
          <a:noFill/>
          <a:ln>
            <a:noFill/>
          </a:ln>
        </p:spPr>
      </p:pic>
    </p:spTree>
    <p:extLst>
      <p:ext uri="{BB962C8B-B14F-4D97-AF65-F5344CB8AC3E}">
        <p14:creationId xmlns:p14="http://schemas.microsoft.com/office/powerpoint/2010/main" val="324830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p:nvPr/>
        </p:nvSpPr>
        <p:spPr>
          <a:xfrm flipH="1">
            <a:off x="-8362"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3" name="Google Shape;283;p35"/>
          <p:cNvPicPr preferRelativeResize="0"/>
          <p:nvPr/>
        </p:nvPicPr>
        <p:blipFill rotWithShape="1">
          <a:blip r:embed="rId3">
            <a:alphaModFix/>
          </a:blip>
          <a:srcRect/>
          <a:stretch/>
        </p:blipFill>
        <p:spPr>
          <a:xfrm rot="5400000" flipH="1">
            <a:off x="346590" y="2089550"/>
            <a:ext cx="5143501" cy="964400"/>
          </a:xfrm>
          <a:prstGeom prst="rect">
            <a:avLst/>
          </a:prstGeom>
          <a:noFill/>
          <a:ln>
            <a:noFill/>
          </a:ln>
        </p:spPr>
      </p:pic>
      <p:sp>
        <p:nvSpPr>
          <p:cNvPr id="284" name="Google Shape;284;p35"/>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01820"/>
                </a:solidFill>
                <a:latin typeface="Fira Sans"/>
                <a:ea typeface="Fira Sans"/>
                <a:cs typeface="Fira Sans"/>
                <a:sym typeface="Fira Sans"/>
              </a:rPr>
              <a:t>Launching Labs in Canvas:</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101820"/>
                </a:solidFill>
                <a:latin typeface="Fira Sans"/>
                <a:ea typeface="Fira Sans"/>
                <a:cs typeface="Fira Sans"/>
                <a:sym typeface="Fira Sans"/>
              </a:rPr>
              <a:t>Spins up Saturn Cloud server</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101820"/>
                </a:solidFill>
                <a:latin typeface="Fira Sans"/>
                <a:ea typeface="Fira Sans"/>
                <a:cs typeface="Fira Sans"/>
                <a:sym typeface="Fira Sans"/>
              </a:rPr>
              <a:t>Loads lab in Jupyter Notebook instance</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101820"/>
                </a:solidFill>
                <a:latin typeface="Fira Sans"/>
                <a:ea typeface="Fira Sans"/>
                <a:cs typeface="Fira Sans"/>
                <a:sym typeface="Fira Sans"/>
              </a:rPr>
              <a:t>Work on lab and save progress in the cloud.</a:t>
            </a:r>
            <a:endParaRPr sz="1400" b="0" i="0" u="none" strike="noStrike" cap="none">
              <a:solidFill>
                <a:srgbClr val="101820"/>
              </a:solidFill>
              <a:latin typeface="Fira Sans"/>
              <a:ea typeface="Fira Sans"/>
              <a:cs typeface="Fira Sans"/>
              <a:sym typeface="Fira Sans"/>
            </a:endParaRPr>
          </a:p>
          <a:p>
            <a:pPr marL="0" marR="0" lvl="0" indent="0" algn="l" rtl="0">
              <a:lnSpc>
                <a:spcPct val="100000"/>
              </a:lnSpc>
              <a:spcBef>
                <a:spcPts val="1000"/>
              </a:spcBef>
              <a:spcAft>
                <a:spcPts val="0"/>
              </a:spcAft>
              <a:buClr>
                <a:srgbClr val="000000"/>
              </a:buClr>
              <a:buSzPts val="1100"/>
              <a:buFont typeface="Arial"/>
              <a:buNone/>
            </a:pPr>
            <a:endParaRPr sz="1100" b="0" i="0" u="none" strike="noStrike" cap="none">
              <a:solidFill>
                <a:srgbClr val="101820"/>
              </a:solidFill>
              <a:latin typeface="Fira Sans"/>
              <a:ea typeface="Fira Sans"/>
              <a:cs typeface="Fira Sans"/>
              <a:sym typeface="Fira Sans"/>
            </a:endParaRPr>
          </a:p>
          <a:p>
            <a:pPr marL="0" marR="0" lvl="0" indent="0" algn="l" rtl="0">
              <a:lnSpc>
                <a:spcPct val="100000"/>
              </a:lnSpc>
              <a:spcBef>
                <a:spcPts val="1000"/>
              </a:spcBef>
              <a:spcAft>
                <a:spcPts val="1000"/>
              </a:spcAft>
              <a:buClr>
                <a:srgbClr val="000000"/>
              </a:buClr>
              <a:buSzPts val="1100"/>
              <a:buFont typeface="Arial"/>
              <a:buNone/>
            </a:pPr>
            <a:endParaRPr sz="1100" b="0" i="0" u="none" strike="noStrike" cap="none">
              <a:solidFill>
                <a:srgbClr val="101820"/>
              </a:solidFill>
              <a:latin typeface="Fira Sans"/>
              <a:ea typeface="Fira Sans"/>
              <a:cs typeface="Fira Sans"/>
              <a:sym typeface="Fira Sans"/>
            </a:endParaRPr>
          </a:p>
        </p:txBody>
      </p:sp>
      <p:sp>
        <p:nvSpPr>
          <p:cNvPr id="285" name="Google Shape;285;p35"/>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Saturn Cloud</a:t>
            </a:r>
            <a:endParaRPr dirty="0">
              <a:solidFill>
                <a:srgbClr val="101820"/>
              </a:solidFill>
              <a:latin typeface="DM Serif Display"/>
              <a:ea typeface="DM Serif Display"/>
              <a:cs typeface="DM Serif Display"/>
              <a:sym typeface="DM Serif Display"/>
            </a:endParaRPr>
          </a:p>
        </p:txBody>
      </p:sp>
      <p:sp>
        <p:nvSpPr>
          <p:cNvPr id="286" name="Google Shape;286;p35"/>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87" name="Google Shape;287;p35"/>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on Saturn Cloud</a:t>
            </a:r>
            <a:endParaRPr>
              <a:solidFill>
                <a:srgbClr val="FFFFFF"/>
              </a:solidFill>
              <a:latin typeface="Fira Sans"/>
              <a:ea typeface="Fira Sans"/>
              <a:cs typeface="Fira Sans"/>
              <a:sym typeface="Fira Sans"/>
            </a:endParaRPr>
          </a:p>
        </p:txBody>
      </p:sp>
      <p:sp>
        <p:nvSpPr>
          <p:cNvPr id="288" name="Google Shape;288;p35"/>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marR="0" lvl="0" indent="-190500" algn="l" rtl="0">
              <a:lnSpc>
                <a:spcPct val="115000"/>
              </a:lnSpc>
              <a:spcBef>
                <a:spcPts val="0"/>
              </a:spcBef>
              <a:spcAft>
                <a:spcPts val="0"/>
              </a:spcAft>
              <a:buClr>
                <a:srgbClr val="FFFFFF"/>
              </a:buClr>
              <a:buSzPts val="1200"/>
              <a:buFont typeface="Fira Sans"/>
              <a:buChar char="●"/>
            </a:pPr>
            <a:r>
              <a:rPr lang="en" sz="1200" b="0" i="0" u="none" strike="noStrike" cap="none">
                <a:solidFill>
                  <a:srgbClr val="FFFFFF"/>
                </a:solidFill>
                <a:latin typeface="Fira Sans"/>
                <a:ea typeface="Fira Sans"/>
                <a:cs typeface="Fira Sans"/>
                <a:sym typeface="Fira Sans"/>
              </a:rPr>
              <a:t>Practice using Git / GitHub → in-demand skills!</a:t>
            </a:r>
            <a:endParaRPr sz="1200" b="0" i="0" u="none" strike="noStrike" cap="none">
              <a:solidFill>
                <a:srgbClr val="FFFFFF"/>
              </a:solidFill>
              <a:latin typeface="Fira Sans"/>
              <a:ea typeface="Fira Sans"/>
              <a:cs typeface="Fira Sans"/>
              <a:sym typeface="Fira Sans"/>
            </a:endParaRPr>
          </a:p>
          <a:p>
            <a:pPr marL="342900" marR="0" lvl="0" indent="-190500" algn="l" rtl="0">
              <a:lnSpc>
                <a:spcPct val="115000"/>
              </a:lnSpc>
              <a:spcBef>
                <a:spcPts val="1000"/>
              </a:spcBef>
              <a:spcAft>
                <a:spcPts val="0"/>
              </a:spcAft>
              <a:buClr>
                <a:srgbClr val="FFFFFF"/>
              </a:buClr>
              <a:buSzPts val="1200"/>
              <a:buFont typeface="Fira Sans"/>
              <a:buChar char="●"/>
            </a:pPr>
            <a:r>
              <a:rPr lang="en" sz="1200" b="0" i="0" u="none" strike="noStrike" cap="none">
                <a:solidFill>
                  <a:srgbClr val="FFFFFF"/>
                </a:solidFill>
                <a:latin typeface="Fira Sans"/>
                <a:ea typeface="Fira Sans"/>
                <a:cs typeface="Fira Sans"/>
                <a:sym typeface="Fira Sans"/>
              </a:rPr>
              <a:t>Forking labs on GitHub contributes to a robust, ‘green’ commit history</a:t>
            </a:r>
            <a:endParaRPr sz="1200" b="0" i="0" u="none" strike="noStrike" cap="none">
              <a:solidFill>
                <a:srgbClr val="FFFFFF"/>
              </a:solidFill>
              <a:latin typeface="Fira Sans"/>
              <a:ea typeface="Fira Sans"/>
              <a:cs typeface="Fira Sans"/>
              <a:sym typeface="Fira Sans"/>
            </a:endParaRPr>
          </a:p>
          <a:p>
            <a:pPr marL="342900" marR="0" lvl="0" indent="-190500" algn="l" rtl="0">
              <a:lnSpc>
                <a:spcPct val="115000"/>
              </a:lnSpc>
              <a:spcBef>
                <a:spcPts val="1000"/>
              </a:spcBef>
              <a:spcAft>
                <a:spcPts val="0"/>
              </a:spcAft>
              <a:buClr>
                <a:srgbClr val="FFFFFF"/>
              </a:buClr>
              <a:buSzPts val="1200"/>
              <a:buFont typeface="Fira Sans"/>
              <a:buChar char="●"/>
            </a:pPr>
            <a:r>
              <a:rPr lang="en" sz="1200" b="0" i="0" u="none" strike="noStrike" cap="none">
                <a:solidFill>
                  <a:srgbClr val="FFFFFF"/>
                </a:solidFill>
                <a:latin typeface="Fira Sans"/>
                <a:ea typeface="Fira Sans"/>
                <a:cs typeface="Fira Sans"/>
                <a:sym typeface="Fira Sans"/>
              </a:rPr>
              <a:t>Content is more accessible after the program</a:t>
            </a:r>
            <a:endParaRPr sz="1200" b="0" i="0" u="none" strike="noStrike" cap="none">
              <a:solidFill>
                <a:srgbClr val="FFFFFF"/>
              </a:solidFill>
              <a:latin typeface="Fira Sans"/>
              <a:ea typeface="Fira Sans"/>
              <a:cs typeface="Fira Sans"/>
              <a:sym typeface="Fira Sans"/>
            </a:endParaRPr>
          </a:p>
          <a:p>
            <a:pPr marL="342900" marR="0" lvl="0" indent="-190500" algn="l" rtl="0">
              <a:lnSpc>
                <a:spcPct val="115000"/>
              </a:lnSpc>
              <a:spcBef>
                <a:spcPts val="1000"/>
              </a:spcBef>
              <a:spcAft>
                <a:spcPts val="1000"/>
              </a:spcAft>
              <a:buClr>
                <a:srgbClr val="FFFFFF"/>
              </a:buClr>
              <a:buSzPts val="1200"/>
              <a:buFont typeface="Fira Sans"/>
              <a:buChar char="●"/>
            </a:pPr>
            <a:r>
              <a:rPr lang="en" sz="1200" b="0" i="0" u="none" strike="noStrike" cap="none">
                <a:solidFill>
                  <a:srgbClr val="FFFFFF"/>
                </a:solidFill>
                <a:latin typeface="Fira Sans"/>
                <a:ea typeface="Fira Sans"/>
                <a:cs typeface="Fira Sans"/>
                <a:sym typeface="Fira Sans"/>
              </a:rPr>
              <a:t>More ‘real world’</a:t>
            </a:r>
            <a:endParaRPr sz="1200" b="0" i="0" u="none" strike="noStrike" cap="none">
              <a:solidFill>
                <a:srgbClr val="FFFFFF"/>
              </a:solidFill>
              <a:latin typeface="Fira Sans"/>
              <a:ea typeface="Fira Sans"/>
              <a:cs typeface="Fira Sans"/>
              <a:sym typeface="Fira Sans"/>
            </a:endParaRPr>
          </a:p>
        </p:txBody>
      </p:sp>
      <p:pic>
        <p:nvPicPr>
          <p:cNvPr id="289" name="Google Shape;289;p35"/>
          <p:cNvPicPr preferRelativeResize="0"/>
          <p:nvPr/>
        </p:nvPicPr>
        <p:blipFill rotWithShape="1">
          <a:blip r:embed="rId4">
            <a:alphaModFix/>
          </a:blip>
          <a:srcRect t="24206" r="72074" b="26189"/>
          <a:stretch/>
        </p:blipFill>
        <p:spPr>
          <a:xfrm>
            <a:off x="3980275" y="783100"/>
            <a:ext cx="391977" cy="391651"/>
          </a:xfrm>
          <a:prstGeom prst="rect">
            <a:avLst/>
          </a:prstGeom>
          <a:noFill/>
          <a:ln>
            <a:noFill/>
          </a:ln>
        </p:spPr>
      </p:pic>
      <p:pic>
        <p:nvPicPr>
          <p:cNvPr id="290" name="Google Shape;290;p35" descr="Saturn Cloud (@saturn_cloud) / Twitter"/>
          <p:cNvPicPr preferRelativeResize="0"/>
          <p:nvPr/>
        </p:nvPicPr>
        <p:blipFill rotWithShape="1">
          <a:blip r:embed="rId5">
            <a:alphaModFix/>
          </a:blip>
          <a:srcRect/>
          <a:stretch/>
        </p:blipFill>
        <p:spPr>
          <a:xfrm>
            <a:off x="2592141" y="530286"/>
            <a:ext cx="897278" cy="897278"/>
          </a:xfrm>
          <a:prstGeom prst="rect">
            <a:avLst/>
          </a:prstGeom>
          <a:noFill/>
          <a:ln>
            <a:noFill/>
          </a:ln>
        </p:spPr>
      </p:pic>
      <p:pic>
        <p:nvPicPr>
          <p:cNvPr id="291" name="Google Shape;291;p35"/>
          <p:cNvPicPr preferRelativeResize="0"/>
          <p:nvPr/>
        </p:nvPicPr>
        <p:blipFill rotWithShape="1">
          <a:blip r:embed="rId6">
            <a:alphaModFix/>
          </a:blip>
          <a:srcRect b="6745"/>
          <a:stretch/>
        </p:blipFill>
        <p:spPr>
          <a:xfrm>
            <a:off x="4007157" y="105053"/>
            <a:ext cx="4084500" cy="2539293"/>
          </a:xfrm>
          <a:prstGeom prst="rect">
            <a:avLst/>
          </a:prstGeom>
          <a:noFill/>
          <a:ln>
            <a:noFill/>
          </a:ln>
        </p:spPr>
      </p:pic>
      <p:pic>
        <p:nvPicPr>
          <p:cNvPr id="292" name="Google Shape;292;p35"/>
          <p:cNvPicPr preferRelativeResize="0"/>
          <p:nvPr/>
        </p:nvPicPr>
        <p:blipFill rotWithShape="1">
          <a:blip r:embed="rId7">
            <a:alphaModFix/>
          </a:blip>
          <a:srcRect l="7824" t="8298" r="8411" b="4865"/>
          <a:stretch/>
        </p:blipFill>
        <p:spPr>
          <a:xfrm>
            <a:off x="3980275" y="2772475"/>
            <a:ext cx="3332206" cy="23029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6"/>
          <p:cNvSpPr/>
          <p:nvPr/>
        </p:nvSpPr>
        <p:spPr>
          <a:xfrm flipH="1">
            <a:off x="-124"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3913925" y="251125"/>
            <a:ext cx="4636500" cy="2271600"/>
          </a:xfrm>
          <a:prstGeom prst="roundRect">
            <a:avLst>
              <a:gd name="adj" fmla="val 7608"/>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pic>
        <p:nvPicPr>
          <p:cNvPr id="290" name="Google Shape;290;p36"/>
          <p:cNvPicPr preferRelativeResize="0"/>
          <p:nvPr/>
        </p:nvPicPr>
        <p:blipFill>
          <a:blip r:embed="rId3">
            <a:alphaModFix/>
          </a:blip>
          <a:stretch>
            <a:fillRect/>
          </a:stretch>
        </p:blipFill>
        <p:spPr>
          <a:xfrm rot="5400000" flipH="1">
            <a:off x="344730" y="2089550"/>
            <a:ext cx="5143501" cy="964400"/>
          </a:xfrm>
          <a:prstGeom prst="rect">
            <a:avLst/>
          </a:prstGeom>
          <a:noFill/>
          <a:ln>
            <a:noFill/>
          </a:ln>
        </p:spPr>
      </p:pic>
      <p:sp>
        <p:nvSpPr>
          <p:cNvPr id="291" name="Google Shape;291;p36"/>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101820"/>
                </a:solidFill>
                <a:latin typeface="Fira Sans"/>
                <a:ea typeface="Fira Sans"/>
                <a:cs typeface="Fira Sans"/>
                <a:sym typeface="Fira Sans"/>
              </a:rPr>
              <a:t>Every lesson and lab is stored on GitHub - it’s also where you can find lab solutions!</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dirty="0">
                <a:solidFill>
                  <a:srgbClr val="101820"/>
                </a:solidFill>
                <a:latin typeface="Fira Sans"/>
                <a:ea typeface="Fira Sans"/>
                <a:cs typeface="Fira Sans"/>
                <a:sym typeface="Fira Sans"/>
              </a:rPr>
              <a:t>We’ll teach you how to easily download GitHub repositories soon - </a:t>
            </a:r>
            <a:br>
              <a:rPr lang="en" dirty="0">
                <a:solidFill>
                  <a:srgbClr val="101820"/>
                </a:solidFill>
                <a:latin typeface="Fira Sans"/>
                <a:ea typeface="Fira Sans"/>
                <a:cs typeface="Fira Sans"/>
                <a:sym typeface="Fira Sans"/>
              </a:rPr>
            </a:br>
            <a:r>
              <a:rPr lang="en" dirty="0">
                <a:solidFill>
                  <a:srgbClr val="101820"/>
                </a:solidFill>
                <a:latin typeface="Fira Sans"/>
                <a:ea typeface="Fira Sans"/>
                <a:cs typeface="Fira Sans"/>
                <a:sym typeface="Fira Sans"/>
              </a:rPr>
              <a:t>so, should you do labs locally or in Saturn Cloud?</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dirty="0">
                <a:solidFill>
                  <a:srgbClr val="101820"/>
                </a:solidFill>
                <a:latin typeface="Fira Sans"/>
                <a:ea typeface="Fira Sans"/>
                <a:cs typeface="Fira Sans"/>
                <a:sym typeface="Fira Sans"/>
              </a:rPr>
              <a:t>Short answer: </a:t>
            </a:r>
            <a:r>
              <a:rPr lang="en" b="1" dirty="0">
                <a:solidFill>
                  <a:srgbClr val="101820"/>
                </a:solidFill>
                <a:latin typeface="Fira Sans"/>
                <a:ea typeface="Fira Sans"/>
                <a:cs typeface="Fira Sans"/>
                <a:sym typeface="Fira Sans"/>
              </a:rPr>
              <a:t>both! </a:t>
            </a:r>
            <a:br>
              <a:rPr lang="en" b="1" dirty="0">
                <a:solidFill>
                  <a:srgbClr val="101820"/>
                </a:solidFill>
                <a:latin typeface="Fira Sans"/>
                <a:ea typeface="Fira Sans"/>
                <a:cs typeface="Fira Sans"/>
                <a:sym typeface="Fira Sans"/>
              </a:rPr>
            </a:br>
            <a:r>
              <a:rPr lang="en" dirty="0">
                <a:solidFill>
                  <a:srgbClr val="101820"/>
                </a:solidFill>
                <a:latin typeface="Fira Sans"/>
                <a:ea typeface="Fira Sans"/>
                <a:cs typeface="Fira Sans"/>
                <a:sym typeface="Fira Sans"/>
              </a:rPr>
              <a:t>Each method has their pros and cons.</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sz="1100" dirty="0">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sz="1100" dirty="0">
              <a:solidFill>
                <a:srgbClr val="101820"/>
              </a:solidFill>
              <a:latin typeface="Fira Sans"/>
              <a:ea typeface="Fira Sans"/>
              <a:cs typeface="Fira Sans"/>
              <a:sym typeface="Fira Sans"/>
            </a:endParaRPr>
          </a:p>
        </p:txBody>
      </p:sp>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Accessing Labs</a:t>
            </a:r>
            <a:endParaRPr>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on IllumiDesk</a:t>
            </a:r>
            <a:endParaRPr>
              <a:solidFill>
                <a:srgbClr val="FFFFFF"/>
              </a:solidFill>
              <a:latin typeface="Fira Sans"/>
              <a:ea typeface="Fira Sans"/>
              <a:cs typeface="Fira Sans"/>
              <a:sym typeface="Fira Sans"/>
            </a:endParaRPr>
          </a:p>
        </p:txBody>
      </p:sp>
      <p:sp>
        <p:nvSpPr>
          <p:cNvPr id="295" name="Google Shape;295;p36"/>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Practice using Git / GitHub → in-demand skills!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Forking labs on GitHub contributes to a robust, ‘green’ commit history</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Content is more accessible after the program</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More ‘real world’</a:t>
            </a:r>
            <a:endParaRPr sz="1200">
              <a:solidFill>
                <a:srgbClr val="FFFFFF"/>
              </a:solidFill>
              <a:latin typeface="Fira Sans"/>
              <a:ea typeface="Fira Sans"/>
              <a:cs typeface="Fira Sans"/>
              <a:sym typeface="Fira Sans"/>
            </a:endParaRPr>
          </a:p>
        </p:txBody>
      </p:sp>
      <p:sp>
        <p:nvSpPr>
          <p:cNvPr id="296" name="Google Shape;296;p36"/>
          <p:cNvSpPr/>
          <p:nvPr/>
        </p:nvSpPr>
        <p:spPr>
          <a:xfrm>
            <a:off x="4202225" y="3179357"/>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Ease of use</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No environment issues</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dirty="0">
                <a:solidFill>
                  <a:srgbClr val="FFFFFF"/>
                </a:solidFill>
                <a:latin typeface="Fira Sans"/>
                <a:ea typeface="Fira Sans"/>
                <a:cs typeface="Fira Sans"/>
                <a:sym typeface="Fira Sans"/>
              </a:rPr>
              <a:t>Fully integrated into Canvas</a:t>
            </a:r>
            <a:endParaRPr sz="1200" dirty="0">
              <a:solidFill>
                <a:srgbClr val="FFFFFF"/>
              </a:solidFill>
              <a:latin typeface="Fira Sans"/>
              <a:ea typeface="Fira Sans"/>
              <a:cs typeface="Fira Sans"/>
              <a:sym typeface="Fira Sans"/>
            </a:endParaRPr>
          </a:p>
        </p:txBody>
      </p:sp>
      <p:pic>
        <p:nvPicPr>
          <p:cNvPr id="297" name="Google Shape;297;p36"/>
          <p:cNvPicPr preferRelativeResize="0"/>
          <p:nvPr/>
        </p:nvPicPr>
        <p:blipFill rotWithShape="1">
          <a:blip r:embed="rId4">
            <a:alphaModFix/>
          </a:blip>
          <a:srcRect t="24206" r="72074" b="26190"/>
          <a:stretch/>
        </p:blipFill>
        <p:spPr>
          <a:xfrm>
            <a:off x="3980275" y="783100"/>
            <a:ext cx="391977" cy="391651"/>
          </a:xfrm>
          <a:prstGeom prst="rect">
            <a:avLst/>
          </a:prstGeom>
          <a:noFill/>
          <a:ln>
            <a:noFill/>
          </a:ln>
        </p:spPr>
      </p:pic>
      <p:pic>
        <p:nvPicPr>
          <p:cNvPr id="5" name="Picture 4">
            <a:extLst>
              <a:ext uri="{FF2B5EF4-FFF2-40B4-BE49-F238E27FC236}">
                <a16:creationId xmlns:a16="http://schemas.microsoft.com/office/drawing/2014/main" id="{11C71600-C22A-2A94-8440-468BC2D84BAE}"/>
              </a:ext>
            </a:extLst>
          </p:cNvPr>
          <p:cNvPicPr>
            <a:picLocks noChangeAspect="1"/>
          </p:cNvPicPr>
          <p:nvPr/>
        </p:nvPicPr>
        <p:blipFill>
          <a:blip r:embed="rId5"/>
          <a:stretch>
            <a:fillRect/>
          </a:stretch>
        </p:blipFill>
        <p:spPr>
          <a:xfrm>
            <a:off x="3874501" y="2658732"/>
            <a:ext cx="4715347" cy="23109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43" name="Google Shape;243;p33"/>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0" name="Google Shape;250;p33"/>
          <p:cNvSpPr txBox="1"/>
          <p:nvPr/>
        </p:nvSpPr>
        <p:spPr>
          <a:xfrm>
            <a:off x="271275" y="239325"/>
            <a:ext cx="3658828"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Ask ADA + Pair with TC</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1026" name="Picture 2">
            <a:extLst>
              <a:ext uri="{FF2B5EF4-FFF2-40B4-BE49-F238E27FC236}">
                <a16:creationId xmlns:a16="http://schemas.microsoft.com/office/drawing/2014/main" id="{00C0C530-79B8-D82D-8B6C-B5B870328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936" y="895155"/>
            <a:ext cx="6830204" cy="397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43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sp>
        <p:nvSpPr>
          <p:cNvPr id="242" name="Google Shape;242;p3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43" name="Google Shape;243;p33"/>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0" name="Google Shape;250;p33"/>
          <p:cNvSpPr txBox="1"/>
          <p:nvPr/>
        </p:nvSpPr>
        <p:spPr>
          <a:xfrm>
            <a:off x="271274" y="239325"/>
            <a:ext cx="3876831"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600" dirty="0">
                <a:solidFill>
                  <a:srgbClr val="101820"/>
                </a:solidFill>
                <a:latin typeface="DM Serif Display"/>
                <a:ea typeface="DM Serif Display"/>
                <a:cs typeface="DM Serif Display"/>
                <a:sym typeface="DM Serif Display"/>
              </a:rPr>
              <a:t>Ask ADA + Pair with TC</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1028" name="Picture 4">
            <a:extLst>
              <a:ext uri="{FF2B5EF4-FFF2-40B4-BE49-F238E27FC236}">
                <a16:creationId xmlns:a16="http://schemas.microsoft.com/office/drawing/2014/main" id="{7113DB00-B543-2D87-EFA1-8944CDFEE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936" y="977450"/>
            <a:ext cx="6553768" cy="38218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l="8891" r="14191"/>
          <a:stretch/>
        </p:blipFill>
        <p:spPr>
          <a:xfrm>
            <a:off x="3208000" y="0"/>
            <a:ext cx="5935800" cy="5143500"/>
          </a:xfrm>
          <a:prstGeom prst="roundRect">
            <a:avLst>
              <a:gd name="adj" fmla="val 0"/>
            </a:avLst>
          </a:prstGeom>
          <a:noFill/>
          <a:ln>
            <a:noFill/>
          </a:ln>
        </p:spPr>
      </p:pic>
      <p:sp>
        <p:nvSpPr>
          <p:cNvPr id="304" name="Google Shape;304;p37"/>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Assessment Details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305" name="Google Shape;305;p37"/>
          <p:cNvPicPr preferRelativeResize="0"/>
          <p:nvPr/>
        </p:nvPicPr>
        <p:blipFill>
          <a:blip r:embed="rId4">
            <a:alphaModFix/>
          </a:blip>
          <a:stretch>
            <a:fillRect/>
          </a:stretch>
        </p:blipFill>
        <p:spPr>
          <a:xfrm rot="5400000">
            <a:off x="2476750" y="2571749"/>
            <a:ext cx="1887501" cy="1887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9"/>
        <p:cNvGrpSpPr/>
        <p:nvPr/>
      </p:nvGrpSpPr>
      <p:grpSpPr>
        <a:xfrm>
          <a:off x="0" y="0"/>
          <a:ext cx="0" cy="0"/>
          <a:chOff x="0" y="0"/>
          <a:chExt cx="0" cy="0"/>
        </a:xfrm>
      </p:grpSpPr>
      <p:sp>
        <p:nvSpPr>
          <p:cNvPr id="310" name="Google Shape;310;p3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11" name="Google Shape;311;p38"/>
          <p:cNvPicPr preferRelativeResize="0"/>
          <p:nvPr/>
        </p:nvPicPr>
        <p:blipFill rotWithShape="1">
          <a:blip r:embed="rId3">
            <a:alphaModFix/>
          </a:blip>
          <a:srcRect l="200" t="28191" r="-199" b="-14272"/>
          <a:stretch/>
        </p:blipFill>
        <p:spPr>
          <a:xfrm>
            <a:off x="0" y="-24714"/>
            <a:ext cx="4752425" cy="1954900"/>
          </a:xfrm>
          <a:prstGeom prst="rect">
            <a:avLst/>
          </a:prstGeom>
          <a:noFill/>
          <a:ln>
            <a:noFill/>
          </a:ln>
        </p:spPr>
      </p:pic>
      <p:sp>
        <p:nvSpPr>
          <p:cNvPr id="312" name="Google Shape;312;p38"/>
          <p:cNvSpPr txBox="1"/>
          <p:nvPr/>
        </p:nvSpPr>
        <p:spPr>
          <a:xfrm>
            <a:off x="271275" y="211764"/>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14" name="Google Shape;314;p3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mj-lt"/>
                <a:ea typeface="Fira Sans"/>
                <a:cs typeface="Fira Sans"/>
                <a:sym typeface="Fira Sans"/>
              </a:rPr>
              <a:t>Blog Posts</a:t>
            </a:r>
            <a:endParaRPr sz="1700">
              <a:solidFill>
                <a:srgbClr val="101820"/>
              </a:solidFill>
              <a:latin typeface="+mj-lt"/>
              <a:ea typeface="Fira Sans"/>
              <a:cs typeface="Fira Sans"/>
              <a:sym typeface="Fira Sans"/>
            </a:endParaRPr>
          </a:p>
        </p:txBody>
      </p:sp>
      <p:pic>
        <p:nvPicPr>
          <p:cNvPr id="3" name="Picture 2">
            <a:extLst>
              <a:ext uri="{FF2B5EF4-FFF2-40B4-BE49-F238E27FC236}">
                <a16:creationId xmlns:a16="http://schemas.microsoft.com/office/drawing/2014/main" id="{C5CC0902-D3D4-ADF3-C748-C553705B1095}"/>
              </a:ext>
            </a:extLst>
          </p:cNvPr>
          <p:cNvPicPr>
            <a:picLocks noChangeAspect="1"/>
          </p:cNvPicPr>
          <p:nvPr/>
        </p:nvPicPr>
        <p:blipFill>
          <a:blip r:embed="rId4"/>
          <a:stretch>
            <a:fillRect/>
          </a:stretch>
        </p:blipFill>
        <p:spPr>
          <a:xfrm>
            <a:off x="1479975" y="1128259"/>
            <a:ext cx="7509761" cy="3750175"/>
          </a:xfrm>
          <a:prstGeom prst="rect">
            <a:avLst/>
          </a:prstGeom>
        </p:spPr>
      </p:pic>
      <p:sp>
        <p:nvSpPr>
          <p:cNvPr id="5" name="Rectangle 4">
            <a:extLst>
              <a:ext uri="{FF2B5EF4-FFF2-40B4-BE49-F238E27FC236}">
                <a16:creationId xmlns:a16="http://schemas.microsoft.com/office/drawing/2014/main" id="{BD723F46-BE44-00CF-5143-8B247F2005D1}"/>
              </a:ext>
            </a:extLst>
          </p:cNvPr>
          <p:cNvSpPr/>
          <p:nvPr/>
        </p:nvSpPr>
        <p:spPr>
          <a:xfrm>
            <a:off x="1756528" y="1437100"/>
            <a:ext cx="1446899" cy="27954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1" name="Google Shape;321;p39"/>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Blog Posts</a:t>
            </a:r>
            <a:endParaRPr sz="2800">
              <a:solidFill>
                <a:srgbClr val="101820"/>
              </a:solidFill>
              <a:latin typeface="DM Serif Display"/>
              <a:ea typeface="DM Serif Display"/>
              <a:cs typeface="DM Serif Display"/>
              <a:sym typeface="DM Serif Display"/>
            </a:endParaRPr>
          </a:p>
        </p:txBody>
      </p:sp>
      <p:sp>
        <p:nvSpPr>
          <p:cNvPr id="322" name="Google Shape;322;p39"/>
          <p:cNvSpPr txBox="1"/>
          <p:nvPr/>
        </p:nvSpPr>
        <p:spPr>
          <a:xfrm>
            <a:off x="3992225" y="692575"/>
            <a:ext cx="47694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Building a web presence demonstrating your data science chops is </a:t>
            </a:r>
            <a:r>
              <a:rPr lang="en" sz="1600" b="1">
                <a:solidFill>
                  <a:srgbClr val="FFFFFF"/>
                </a:solidFill>
                <a:latin typeface="Fira Sans"/>
                <a:ea typeface="Fira Sans"/>
                <a:cs typeface="Fira Sans"/>
                <a:sym typeface="Fira Sans"/>
              </a:rPr>
              <a:t>essential</a:t>
            </a:r>
            <a:r>
              <a:rPr lang="en" sz="1600">
                <a:solidFill>
                  <a:srgbClr val="FFFFFF"/>
                </a:solidFill>
                <a:latin typeface="Fira Sans"/>
                <a:ea typeface="Fira Sans"/>
                <a:cs typeface="Fira Sans"/>
                <a:sym typeface="Fira Sans"/>
              </a:rPr>
              <a:t> in the job search.</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To help you do so, you will be required to write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4 blog posts</a:t>
            </a:r>
            <a:r>
              <a:rPr lang="en" sz="1600">
                <a:solidFill>
                  <a:srgbClr val="FFFFFF"/>
                </a:solidFill>
                <a:latin typeface="Fira Sans"/>
                <a:ea typeface="Fira Sans"/>
                <a:cs typeface="Fira Sans"/>
                <a:sym typeface="Fira Sans"/>
              </a:rPr>
              <a:t>: 1 for each phase (except Capstone). </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Blog posts will be due on </a:t>
            </a:r>
            <a:r>
              <a:rPr lang="en" sz="1600" b="1">
                <a:solidFill>
                  <a:srgbClr val="FFFFFF"/>
                </a:solidFill>
                <a:latin typeface="Fira Sans"/>
                <a:ea typeface="Fira Sans"/>
                <a:cs typeface="Fira Sans"/>
                <a:sym typeface="Fira Sans"/>
              </a:rPr>
              <a:t>second Monday</a:t>
            </a:r>
            <a:r>
              <a:rPr lang="en" sz="1600">
                <a:solidFill>
                  <a:srgbClr val="FFFFFF"/>
                </a:solidFill>
                <a:latin typeface="Fira Sans"/>
                <a:ea typeface="Fira Sans"/>
                <a:cs typeface="Fira Sans"/>
                <a:sym typeface="Fira Sans"/>
              </a:rPr>
              <a:t> of the phase.</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a:solidFill>
                  <a:srgbClr val="FFFFFF"/>
                </a:solidFill>
                <a:latin typeface="Fira Sans"/>
                <a:ea typeface="Fira Sans"/>
                <a:cs typeface="Fira Sans"/>
                <a:sym typeface="Fira Sans"/>
              </a:rPr>
              <a:t>We will </a:t>
            </a:r>
            <a:r>
              <a:rPr lang="en" sz="1600" b="1">
                <a:solidFill>
                  <a:srgbClr val="FFFFFF"/>
                </a:solidFill>
                <a:latin typeface="Fira Sans"/>
                <a:ea typeface="Fira Sans"/>
                <a:cs typeface="Fira Sans"/>
                <a:sym typeface="Fira Sans"/>
              </a:rPr>
              <a:t>present</a:t>
            </a:r>
            <a:r>
              <a:rPr lang="en" sz="1600">
                <a:solidFill>
                  <a:srgbClr val="FFFFFF"/>
                </a:solidFill>
                <a:latin typeface="Fira Sans"/>
                <a:ea typeface="Fira Sans"/>
                <a:cs typeface="Fira Sans"/>
                <a:sym typeface="Fira Sans"/>
              </a:rPr>
              <a:t> our blogs to each other during stand downs after the blog post due dates.</a:t>
            </a:r>
            <a:endParaRPr sz="1600">
              <a:solidFill>
                <a:srgbClr val="FFFFFF"/>
              </a:solidFill>
              <a:latin typeface="Fira Sans"/>
              <a:ea typeface="Fira Sans"/>
              <a:cs typeface="Fira Sans"/>
              <a:sym typeface="Fira Sans"/>
            </a:endParaRPr>
          </a:p>
        </p:txBody>
      </p:sp>
      <p:pic>
        <p:nvPicPr>
          <p:cNvPr id="323" name="Google Shape;323;p39"/>
          <p:cNvPicPr preferRelativeResize="0"/>
          <p:nvPr/>
        </p:nvPicPr>
        <p:blipFill rotWithShape="1">
          <a:blip r:embed="rId3">
            <a:alphaModFix/>
          </a:blip>
          <a:srcRect l="22217" r="11102"/>
          <a:stretch/>
        </p:blipFill>
        <p:spPr>
          <a:xfrm>
            <a:off x="1297850" y="2066625"/>
            <a:ext cx="2301000" cy="2300100"/>
          </a:xfrm>
          <a:prstGeom prst="roundRect">
            <a:avLst>
              <a:gd name="adj" fmla="val 11715"/>
            </a:avLst>
          </a:prstGeom>
          <a:noFill/>
          <a:ln>
            <a:noFill/>
          </a:ln>
        </p:spPr>
      </p:pic>
      <p:cxnSp>
        <p:nvCxnSpPr>
          <p:cNvPr id="324" name="Google Shape;324;p39"/>
          <p:cNvCxnSpPr/>
          <p:nvPr/>
        </p:nvCxnSpPr>
        <p:spPr>
          <a:xfrm>
            <a:off x="6473850" y="2508200"/>
            <a:ext cx="1466100" cy="0"/>
          </a:xfrm>
          <a:prstGeom prst="straightConnector1">
            <a:avLst/>
          </a:prstGeom>
          <a:noFill/>
          <a:ln w="19050" cap="flat" cmpd="sng">
            <a:solidFill>
              <a:srgbClr val="DE4B51"/>
            </a:solidFill>
            <a:prstDash val="solid"/>
            <a:round/>
            <a:headEnd type="none" w="med" len="med"/>
            <a:tailEnd type="none" w="med" len="med"/>
          </a:ln>
        </p:spPr>
      </p:cxnSp>
      <p:sp>
        <p:nvSpPr>
          <p:cNvPr id="4" name="TextBox 3">
            <a:extLst>
              <a:ext uri="{FF2B5EF4-FFF2-40B4-BE49-F238E27FC236}">
                <a16:creationId xmlns:a16="http://schemas.microsoft.com/office/drawing/2014/main" id="{901B5B52-D826-4234-24E9-708034CC99A5}"/>
              </a:ext>
            </a:extLst>
          </p:cNvPr>
          <p:cNvSpPr txBox="1"/>
          <p:nvPr/>
        </p:nvSpPr>
        <p:spPr>
          <a:xfrm>
            <a:off x="2286000" y="2413698"/>
            <a:ext cx="4572000" cy="307777"/>
          </a:xfrm>
          <a:prstGeom prst="rect">
            <a:avLst/>
          </a:prstGeom>
          <a:noFill/>
        </p:spPr>
        <p:txBody>
          <a:bodyPr wrap="square">
            <a:spAutoFit/>
          </a:bodyPr>
          <a:lstStyle/>
          <a:p>
            <a:r>
              <a:rPr lang="en-US" b="0" dirty="0">
                <a:effectLst/>
              </a:rPr>
              <a:t>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3">
            <a:alphaModFix amt="60000"/>
          </a:blip>
          <a:srcRect t="28191" b="-14272"/>
          <a:stretch/>
        </p:blipFill>
        <p:spPr>
          <a:xfrm>
            <a:off x="0" y="0"/>
            <a:ext cx="4752425" cy="1954900"/>
          </a:xfrm>
          <a:prstGeom prst="rect">
            <a:avLst/>
          </a:prstGeom>
          <a:noFill/>
          <a:ln>
            <a:noFill/>
          </a:ln>
        </p:spPr>
      </p:pic>
      <p:sp>
        <p:nvSpPr>
          <p:cNvPr id="83" name="Google Shape;83;p16"/>
          <p:cNvSpPr/>
          <p:nvPr/>
        </p:nvSpPr>
        <p:spPr>
          <a:xfrm>
            <a:off x="3571715" y="4380796"/>
            <a:ext cx="1782566" cy="429000"/>
          </a:xfrm>
          <a:prstGeom prst="roundRect">
            <a:avLst>
              <a:gd name="adj" fmla="val 1269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01820"/>
                </a:solidFill>
              </a:rPr>
              <a:t>Me!</a:t>
            </a:r>
            <a:endParaRPr dirty="0">
              <a:solidFill>
                <a:srgbClr val="101820"/>
              </a:solidFill>
            </a:endParaRPr>
          </a:p>
        </p:txBody>
      </p:sp>
      <p:sp>
        <p:nvSpPr>
          <p:cNvPr id="86" name="Google Shape;86;p16"/>
          <p:cNvSpPr txBox="1">
            <a:spLocks noGrp="1"/>
          </p:cNvSpPr>
          <p:nvPr>
            <p:ph type="title"/>
          </p:nvPr>
        </p:nvSpPr>
        <p:spPr>
          <a:xfrm>
            <a:off x="280845" y="436650"/>
            <a:ext cx="371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rgbClr val="FFFFFF"/>
                </a:solidFill>
                <a:latin typeface="DM Serif Display"/>
                <a:ea typeface="DM Serif Display"/>
                <a:cs typeface="DM Serif Display"/>
                <a:sym typeface="DM Serif Display"/>
              </a:rPr>
              <a:t>Your DS Squad</a:t>
            </a:r>
            <a:endParaRPr dirty="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dirty="0">
              <a:solidFill>
                <a:srgbClr val="FFFFFF"/>
              </a:solidFill>
              <a:latin typeface="DM Serif Display"/>
              <a:ea typeface="DM Serif Display"/>
              <a:cs typeface="DM Serif Display"/>
              <a:sym typeface="DM Serif Display"/>
            </a:endParaRPr>
          </a:p>
        </p:txBody>
      </p:sp>
      <p:pic>
        <p:nvPicPr>
          <p:cNvPr id="6" name="Picture 5" descr="A picture containing person, person, wall, indoor&#10;&#10;Description automatically generated">
            <a:extLst>
              <a:ext uri="{FF2B5EF4-FFF2-40B4-BE49-F238E27FC236}">
                <a16:creationId xmlns:a16="http://schemas.microsoft.com/office/drawing/2014/main" id="{B3DC3AD1-719E-422A-AA0B-2A06CFC38B95}"/>
              </a:ext>
            </a:extLst>
          </p:cNvPr>
          <p:cNvPicPr>
            <a:picLocks noChangeAspect="1"/>
          </p:cNvPicPr>
          <p:nvPr/>
        </p:nvPicPr>
        <p:blipFill>
          <a:blip r:embed="rId4"/>
          <a:stretch>
            <a:fillRect/>
          </a:stretch>
        </p:blipFill>
        <p:spPr>
          <a:xfrm>
            <a:off x="3498098" y="1664223"/>
            <a:ext cx="1929800" cy="25730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0" name="Google Shape;330;p40"/>
          <p:cNvSpPr txBox="1">
            <a:spLocks noGrp="1"/>
          </p:cNvSpPr>
          <p:nvPr>
            <p:ph type="title"/>
          </p:nvPr>
        </p:nvSpPr>
        <p:spPr>
          <a:xfrm>
            <a:off x="280850" y="436650"/>
            <a:ext cx="2693700" cy="127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That’s right - first blog post is </a:t>
            </a:r>
            <a:r>
              <a:rPr lang="en" sz="2800" b="1">
                <a:solidFill>
                  <a:srgbClr val="101820"/>
                </a:solidFill>
                <a:latin typeface="DM Serif Display"/>
                <a:ea typeface="DM Serif Display"/>
                <a:cs typeface="DM Serif Display"/>
                <a:sym typeface="DM Serif Display"/>
              </a:rPr>
              <a:t>due next week!</a:t>
            </a:r>
            <a:endParaRPr sz="2800" b="1">
              <a:solidFill>
                <a:srgbClr val="101820"/>
              </a:solidFill>
              <a:latin typeface="DM Serif Display"/>
              <a:ea typeface="DM Serif Display"/>
              <a:cs typeface="DM Serif Display"/>
              <a:sym typeface="DM Serif Display"/>
            </a:endParaRPr>
          </a:p>
        </p:txBody>
      </p:sp>
      <p:sp>
        <p:nvSpPr>
          <p:cNvPr id="331" name="Google Shape;331;p4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First blog post topic: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Why did you decide to learn data science? </a:t>
            </a:r>
            <a:endParaRPr sz="1600" b="1">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Potential elements to include: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Your past educational or career experience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learned about data science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Any particular data science-related projects that you find especially exciting</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chose Flatiron School</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a:solidFill>
                  <a:srgbClr val="FFFFFF"/>
                </a:solidFill>
                <a:latin typeface="Fira Sans"/>
                <a:ea typeface="Fira Sans"/>
                <a:cs typeface="Fira Sans"/>
                <a:sym typeface="Fira Sans"/>
              </a:rPr>
              <a:t>What you're hoping to do with data science in the future</a:t>
            </a:r>
            <a:endParaRPr sz="1600">
              <a:solidFill>
                <a:srgbClr val="FFFFFF"/>
              </a:solidFill>
              <a:latin typeface="Fira Sans"/>
              <a:ea typeface="Fira Sans"/>
              <a:cs typeface="Fira Sans"/>
              <a:sym typeface="Fira Sans"/>
            </a:endParaRPr>
          </a:p>
        </p:txBody>
      </p:sp>
      <p:cxnSp>
        <p:nvCxnSpPr>
          <p:cNvPr id="332" name="Google Shape;332;p40"/>
          <p:cNvCxnSpPr/>
          <p:nvPr/>
        </p:nvCxnSpPr>
        <p:spPr>
          <a:xfrm>
            <a:off x="389775" y="1830300"/>
            <a:ext cx="23556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36"/>
        <p:cNvGrpSpPr/>
        <p:nvPr/>
      </p:nvGrpSpPr>
      <p:grpSpPr>
        <a:xfrm>
          <a:off x="0" y="0"/>
          <a:ext cx="0" cy="0"/>
          <a:chOff x="0" y="0"/>
          <a:chExt cx="0" cy="0"/>
        </a:xfrm>
      </p:grpSpPr>
      <p:pic>
        <p:nvPicPr>
          <p:cNvPr id="337" name="Google Shape;337;p41"/>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38" name="Google Shape;338;p41"/>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39" name="Google Shape;339;p41"/>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40" name="Google Shape;340;p41"/>
          <p:cNvSpPr/>
          <p:nvPr/>
        </p:nvSpPr>
        <p:spPr>
          <a:xfrm>
            <a:off x="271275" y="1954900"/>
            <a:ext cx="12966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rgbClr val="101820"/>
                </a:solidFill>
                <a:latin typeface="Fira Sans"/>
                <a:ea typeface="Fira Sans"/>
                <a:cs typeface="Fira Sans"/>
                <a:sym typeface="Fira Sans"/>
              </a:rPr>
              <a:t>Checkpoints</a:t>
            </a:r>
            <a:endParaRPr sz="150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C515DC91-1F1A-FD9D-ACF2-505BF45168E1}"/>
              </a:ext>
            </a:extLst>
          </p:cNvPr>
          <p:cNvPicPr>
            <a:picLocks noChangeAspect="1"/>
          </p:cNvPicPr>
          <p:nvPr/>
        </p:nvPicPr>
        <p:blipFill>
          <a:blip r:embed="rId4"/>
          <a:stretch>
            <a:fillRect/>
          </a:stretch>
        </p:blipFill>
        <p:spPr>
          <a:xfrm>
            <a:off x="1561590" y="1049536"/>
            <a:ext cx="7509761" cy="3750175"/>
          </a:xfrm>
          <a:prstGeom prst="rect">
            <a:avLst/>
          </a:prstGeom>
        </p:spPr>
      </p:pic>
      <p:sp>
        <p:nvSpPr>
          <p:cNvPr id="5" name="Rectangle 4">
            <a:extLst>
              <a:ext uri="{FF2B5EF4-FFF2-40B4-BE49-F238E27FC236}">
                <a16:creationId xmlns:a16="http://schemas.microsoft.com/office/drawing/2014/main" id="{2668B99E-E0F8-9CC8-353D-4BCA4AFDD02D}"/>
              </a:ext>
            </a:extLst>
          </p:cNvPr>
          <p:cNvSpPr/>
          <p:nvPr/>
        </p:nvSpPr>
        <p:spPr>
          <a:xfrm>
            <a:off x="4751172" y="3136000"/>
            <a:ext cx="1368572" cy="24357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t="13548" b="-618"/>
          <a:stretch/>
        </p:blipFill>
        <p:spPr>
          <a:xfrm rot="5400000">
            <a:off x="1158213" y="1920590"/>
            <a:ext cx="2612301" cy="2274524"/>
          </a:xfrm>
          <a:prstGeom prst="rect">
            <a:avLst/>
          </a:prstGeom>
          <a:noFill/>
          <a:ln>
            <a:noFill/>
          </a:ln>
        </p:spPr>
      </p:pic>
      <p:sp>
        <p:nvSpPr>
          <p:cNvPr id="348" name="Google Shape;348;p42"/>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9" name="Google Shape;349;p42"/>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Checkpoints</a:t>
            </a:r>
            <a:endParaRPr sz="2800">
              <a:solidFill>
                <a:srgbClr val="101820"/>
              </a:solidFill>
              <a:latin typeface="DM Serif Display"/>
              <a:ea typeface="DM Serif Display"/>
              <a:cs typeface="DM Serif Display"/>
              <a:sym typeface="DM Serif Display"/>
            </a:endParaRPr>
          </a:p>
        </p:txBody>
      </p:sp>
      <p:sp>
        <p:nvSpPr>
          <p:cNvPr id="350" name="Google Shape;350;p42"/>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Mini-assessments to check your understanding and key proficiencies.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 will have </a:t>
            </a:r>
            <a:r>
              <a:rPr lang="en" sz="1600" b="1" dirty="0">
                <a:solidFill>
                  <a:srgbClr val="FFFFFF"/>
                </a:solidFill>
                <a:latin typeface="Fira Sans"/>
                <a:ea typeface="Fira Sans"/>
                <a:cs typeface="Fira Sans"/>
                <a:sym typeface="Fira Sans"/>
              </a:rPr>
              <a:t>1 hour</a:t>
            </a:r>
            <a:r>
              <a:rPr lang="en" sz="1600" dirty="0">
                <a:solidFill>
                  <a:srgbClr val="FFFFFF"/>
                </a:solidFill>
                <a:latin typeface="Fira Sans"/>
                <a:ea typeface="Fira Sans"/>
                <a:cs typeface="Fira Sans"/>
                <a:sym typeface="Fira Sans"/>
              </a:rPr>
              <a:t> to complete the checkpoint.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Checkpoints give you a chance to practice coding in a time-boxed session without the pressure - </a:t>
            </a:r>
            <a:r>
              <a:rPr lang="en" sz="1600" b="1" dirty="0">
                <a:solidFill>
                  <a:srgbClr val="FFFFFF"/>
                </a:solidFill>
                <a:latin typeface="Fira Sans"/>
                <a:ea typeface="Fira Sans"/>
                <a:cs typeface="Fira Sans"/>
                <a:sym typeface="Fira Sans"/>
              </a:rPr>
              <a:t>these assessments are not used to judge whether you progress through the program!</a:t>
            </a:r>
            <a:endParaRPr sz="1600" dirty="0">
              <a:solidFill>
                <a:srgbClr val="FFFFFF"/>
              </a:solidFill>
              <a:latin typeface="Fira Sans"/>
              <a:ea typeface="Fira Sans"/>
              <a:cs typeface="Fira Sans"/>
              <a:sym typeface="Fir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55"/>
        <p:cNvGrpSpPr/>
        <p:nvPr/>
      </p:nvGrpSpPr>
      <p:grpSpPr>
        <a:xfrm>
          <a:off x="0" y="0"/>
          <a:ext cx="0" cy="0"/>
          <a:chOff x="0" y="0"/>
          <a:chExt cx="0" cy="0"/>
        </a:xfrm>
      </p:grpSpPr>
      <p:pic>
        <p:nvPicPr>
          <p:cNvPr id="356" name="Google Shape;356;p43"/>
          <p:cNvPicPr preferRelativeResize="0"/>
          <p:nvPr/>
        </p:nvPicPr>
        <p:blipFill rotWithShape="1">
          <a:blip r:embed="rId3">
            <a:alphaModFix/>
          </a:blip>
          <a:srcRect l="200" t="28191" r="-199" b="-14272"/>
          <a:stretch/>
        </p:blipFill>
        <p:spPr>
          <a:xfrm>
            <a:off x="0" y="4139"/>
            <a:ext cx="4752425" cy="1954900"/>
          </a:xfrm>
          <a:prstGeom prst="rect">
            <a:avLst/>
          </a:prstGeom>
          <a:noFill/>
          <a:ln>
            <a:noFill/>
          </a:ln>
        </p:spPr>
      </p:pic>
      <p:sp>
        <p:nvSpPr>
          <p:cNvPr id="357" name="Google Shape;357;p4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58" name="Google Shape;358;p43"/>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59" name="Google Shape;359;p43"/>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01820"/>
                </a:solidFill>
                <a:latin typeface="Fira Sans"/>
                <a:ea typeface="Fira Sans"/>
                <a:cs typeface="Fira Sans"/>
                <a:sym typeface="Fira Sans"/>
              </a:rPr>
              <a:t>Code Challenges</a:t>
            </a:r>
            <a:endParaRPr sz="160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46D3AA4D-D8D2-1B7A-F9ED-A13E0E0F5DF5}"/>
              </a:ext>
            </a:extLst>
          </p:cNvPr>
          <p:cNvPicPr>
            <a:picLocks noChangeAspect="1"/>
          </p:cNvPicPr>
          <p:nvPr/>
        </p:nvPicPr>
        <p:blipFill>
          <a:blip r:embed="rId4"/>
          <a:stretch>
            <a:fillRect/>
          </a:stretch>
        </p:blipFill>
        <p:spPr>
          <a:xfrm>
            <a:off x="1428366" y="1154000"/>
            <a:ext cx="7509761" cy="3750175"/>
          </a:xfrm>
          <a:prstGeom prst="rect">
            <a:avLst/>
          </a:prstGeom>
        </p:spPr>
      </p:pic>
      <p:sp>
        <p:nvSpPr>
          <p:cNvPr id="5" name="Rectangle 4">
            <a:extLst>
              <a:ext uri="{FF2B5EF4-FFF2-40B4-BE49-F238E27FC236}">
                <a16:creationId xmlns:a16="http://schemas.microsoft.com/office/drawing/2014/main" id="{EE9FFF0A-FBFB-AE18-B562-128C7BC46B8C}"/>
              </a:ext>
            </a:extLst>
          </p:cNvPr>
          <p:cNvSpPr/>
          <p:nvPr/>
        </p:nvSpPr>
        <p:spPr>
          <a:xfrm>
            <a:off x="7515432" y="2913508"/>
            <a:ext cx="1368572" cy="32019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67" name="Google Shape;367;p44"/>
          <p:cNvPicPr preferRelativeResize="0"/>
          <p:nvPr/>
        </p:nvPicPr>
        <p:blipFill rotWithShape="1">
          <a:blip r:embed="rId3">
            <a:alphaModFix/>
          </a:blip>
          <a:srcRect l="41930" t="13635" r="2050" b="2352"/>
          <a:stretch/>
        </p:blipFill>
        <p:spPr>
          <a:xfrm>
            <a:off x="1297849" y="2066625"/>
            <a:ext cx="2301000" cy="2300100"/>
          </a:xfrm>
          <a:prstGeom prst="roundRect">
            <a:avLst>
              <a:gd name="adj" fmla="val 12090"/>
            </a:avLst>
          </a:prstGeom>
          <a:noFill/>
          <a:ln>
            <a:noFill/>
          </a:ln>
        </p:spPr>
      </p:pic>
      <p:sp>
        <p:nvSpPr>
          <p:cNvPr id="368" name="Google Shape;368;p44"/>
          <p:cNvSpPr txBox="1">
            <a:spLocks noGrp="1"/>
          </p:cNvSpPr>
          <p:nvPr>
            <p:ph type="title"/>
          </p:nvPr>
        </p:nvSpPr>
        <p:spPr>
          <a:xfrm>
            <a:off x="280850" y="436650"/>
            <a:ext cx="2693700" cy="108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dirty="0">
                <a:solidFill>
                  <a:srgbClr val="101820"/>
                </a:solidFill>
                <a:latin typeface="DM Serif Display"/>
                <a:ea typeface="DM Serif Display"/>
                <a:cs typeface="DM Serif Display"/>
                <a:sym typeface="DM Serif Display"/>
              </a:rPr>
              <a:t>Code Challenges</a:t>
            </a:r>
            <a:endParaRPr sz="2800" dirty="0">
              <a:solidFill>
                <a:srgbClr val="101820"/>
              </a:solidFill>
              <a:latin typeface="DM Serif Display"/>
              <a:ea typeface="DM Serif Display"/>
              <a:cs typeface="DM Serif Display"/>
              <a:sym typeface="DM Serif Display"/>
            </a:endParaRPr>
          </a:p>
        </p:txBody>
      </p:sp>
      <p:sp>
        <p:nvSpPr>
          <p:cNvPr id="369" name="Google Shape;369;p44"/>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End-of-phase challenges that simulate real-world workflows or technical interviews.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This will feel just like the checkpoints, but you will have </a:t>
            </a:r>
            <a:r>
              <a:rPr lang="en" sz="1600" b="1" dirty="0">
                <a:solidFill>
                  <a:srgbClr val="FFFFFF"/>
                </a:solidFill>
                <a:latin typeface="Fira Sans"/>
                <a:ea typeface="Fira Sans"/>
                <a:cs typeface="Fira Sans"/>
                <a:sym typeface="Fira Sans"/>
              </a:rPr>
              <a:t>1 hour 30 minutes</a:t>
            </a:r>
            <a:r>
              <a:rPr lang="en" sz="1600" dirty="0">
                <a:solidFill>
                  <a:srgbClr val="FFFFFF"/>
                </a:solidFill>
                <a:latin typeface="Fira Sans"/>
                <a:ea typeface="Fira Sans"/>
                <a:cs typeface="Fira Sans"/>
                <a:sym typeface="Fira Sans"/>
              </a:rPr>
              <a:t> to complete the code challenge.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This is one place where no collaboration is allowed.  We encourage you to ask instructors questions, but these are </a:t>
            </a:r>
            <a:r>
              <a:rPr lang="en" sz="1600" b="1" dirty="0">
                <a:solidFill>
                  <a:srgbClr val="FFFFFF"/>
                </a:solidFill>
                <a:latin typeface="Fira Sans"/>
                <a:ea typeface="Fira Sans"/>
                <a:cs typeface="Fira Sans"/>
                <a:sym typeface="Fira Sans"/>
              </a:rPr>
              <a:t>your own work</a:t>
            </a:r>
            <a:r>
              <a:rPr lang="en" sz="1600" dirty="0">
                <a:solidFill>
                  <a:srgbClr val="FFFFFF"/>
                </a:solidFill>
                <a:latin typeface="Fira Sans"/>
                <a:ea typeface="Fira Sans"/>
                <a:cs typeface="Fira Sans"/>
                <a:sym typeface="Fira Sans"/>
              </a:rPr>
              <a:t>. </a:t>
            </a:r>
            <a:endParaRPr sz="1600" dirty="0">
              <a:solidFill>
                <a:srgbClr val="FFFFFF"/>
              </a:solidFill>
              <a:latin typeface="Fira Sans"/>
              <a:ea typeface="Fira Sans"/>
              <a:cs typeface="Fira Sans"/>
              <a:sym typeface="Fira Sans"/>
            </a:endParaRPr>
          </a:p>
        </p:txBody>
      </p:sp>
      <p:cxnSp>
        <p:nvCxnSpPr>
          <p:cNvPr id="370" name="Google Shape;370;p44"/>
          <p:cNvCxnSpPr/>
          <p:nvPr/>
        </p:nvCxnSpPr>
        <p:spPr>
          <a:xfrm>
            <a:off x="5329925" y="1855725"/>
            <a:ext cx="1559100" cy="0"/>
          </a:xfrm>
          <a:prstGeom prst="straightConnector1">
            <a:avLst/>
          </a:prstGeom>
          <a:noFill/>
          <a:ln w="19050" cap="flat" cmpd="sng">
            <a:solidFill>
              <a:srgbClr val="DE4B51"/>
            </a:solidFill>
            <a:prstDash val="solid"/>
            <a:round/>
            <a:headEnd type="none" w="med" len="med"/>
            <a:tailEnd type="none" w="med" len="med"/>
          </a:ln>
        </p:spPr>
      </p:cxnSp>
      <p:cxnSp>
        <p:nvCxnSpPr>
          <p:cNvPr id="371" name="Google Shape;371;p44"/>
          <p:cNvCxnSpPr/>
          <p:nvPr/>
        </p:nvCxnSpPr>
        <p:spPr>
          <a:xfrm>
            <a:off x="4982350" y="2482650"/>
            <a:ext cx="16440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375"/>
        <p:cNvGrpSpPr/>
        <p:nvPr/>
      </p:nvGrpSpPr>
      <p:grpSpPr>
        <a:xfrm>
          <a:off x="0" y="0"/>
          <a:ext cx="0" cy="0"/>
          <a:chOff x="0" y="0"/>
          <a:chExt cx="0" cy="0"/>
        </a:xfrm>
      </p:grpSpPr>
      <p:sp>
        <p:nvSpPr>
          <p:cNvPr id="376" name="Google Shape;376;p45"/>
          <p:cNvSpPr txBox="1"/>
          <p:nvPr/>
        </p:nvSpPr>
        <p:spPr>
          <a:xfrm>
            <a:off x="2979250" y="926100"/>
            <a:ext cx="5145000" cy="320392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800" dirty="0">
                <a:solidFill>
                  <a:srgbClr val="F3F3F3"/>
                </a:solidFill>
                <a:latin typeface="DM Serif Text"/>
                <a:ea typeface="DM Serif Text"/>
                <a:cs typeface="DM Serif Text"/>
                <a:sym typeface="DM Serif Text"/>
              </a:rPr>
              <a:t>Graded Assignment Protocol</a:t>
            </a:r>
            <a:endParaRPr sz="2800" dirty="0">
              <a:solidFill>
                <a:srgbClr val="F3F3F3"/>
              </a:solidFill>
              <a:latin typeface="DM Serif Text"/>
              <a:ea typeface="DM Serif Text"/>
              <a:cs typeface="DM Serif Text"/>
              <a:sym typeface="DM Serif Text"/>
            </a:endParaRPr>
          </a:p>
          <a:p>
            <a:pPr marL="0" lvl="0" indent="0" algn="l" rtl="0">
              <a:lnSpc>
                <a:spcPct val="100000"/>
              </a:lnSpc>
              <a:spcBef>
                <a:spcPts val="600"/>
              </a:spcBef>
              <a:spcAft>
                <a:spcPts val="0"/>
              </a:spcAft>
              <a:buNone/>
            </a:pPr>
            <a:endParaRPr dirty="0">
              <a:solidFill>
                <a:srgbClr val="F3F3F3"/>
              </a:solidFill>
              <a:latin typeface="DM Serif Text"/>
              <a:ea typeface="DM Serif Text"/>
              <a:cs typeface="DM Serif Text"/>
              <a:sym typeface="DM Serif Text"/>
            </a:endParaRPr>
          </a:p>
          <a:p>
            <a:pPr marL="457200" lvl="0" indent="-342900" algn="l" rtl="0">
              <a:lnSpc>
                <a:spcPct val="115000"/>
              </a:lnSpc>
              <a:spcBef>
                <a:spcPts val="1000"/>
              </a:spcBef>
              <a:spcAft>
                <a:spcPts val="0"/>
              </a:spcAft>
              <a:buClr>
                <a:srgbClr val="F3F3F3"/>
              </a:buClr>
              <a:buSzPts val="1800"/>
              <a:buFont typeface="Fira Sans"/>
              <a:buChar char="●"/>
            </a:pPr>
            <a:r>
              <a:rPr lang="en" sz="1800" dirty="0">
                <a:solidFill>
                  <a:srgbClr val="F3F3F3"/>
                </a:solidFill>
                <a:latin typeface="Fira Sans"/>
                <a:ea typeface="Fira Sans"/>
                <a:cs typeface="Fira Sans"/>
                <a:sym typeface="Fira Sans"/>
              </a:rPr>
              <a:t>Assessments are </a:t>
            </a:r>
            <a:r>
              <a:rPr lang="en" sz="1800" b="1" dirty="0">
                <a:solidFill>
                  <a:srgbClr val="F3F3F3"/>
                </a:solidFill>
                <a:latin typeface="Fira Sans"/>
                <a:ea typeface="Fira Sans"/>
                <a:cs typeface="Fira Sans"/>
                <a:sym typeface="Fira Sans"/>
              </a:rPr>
              <a:t>open book</a:t>
            </a:r>
            <a:r>
              <a:rPr lang="en" sz="1800" dirty="0">
                <a:solidFill>
                  <a:srgbClr val="F3F3F3"/>
                </a:solidFill>
                <a:latin typeface="Fira Sans"/>
                <a:ea typeface="Fira Sans"/>
                <a:cs typeface="Fira Sans"/>
                <a:sym typeface="Fira Sans"/>
              </a:rPr>
              <a:t> </a:t>
            </a:r>
            <a:br>
              <a:rPr lang="en" sz="1800" dirty="0">
                <a:solidFill>
                  <a:srgbClr val="F3F3F3"/>
                </a:solidFill>
                <a:latin typeface="Fira Sans"/>
                <a:ea typeface="Fira Sans"/>
                <a:cs typeface="Fira Sans"/>
                <a:sym typeface="Fira Sans"/>
              </a:rPr>
            </a:br>
            <a:r>
              <a:rPr lang="en" sz="1800" dirty="0">
                <a:solidFill>
                  <a:srgbClr val="F3F3F3"/>
                </a:solidFill>
                <a:latin typeface="Fira Sans"/>
                <a:ea typeface="Fira Sans"/>
                <a:cs typeface="Fira Sans"/>
                <a:sym typeface="Fira Sans"/>
              </a:rPr>
              <a:t>(ok to reference labs, lectures, notes)</a:t>
            </a:r>
            <a:endParaRPr sz="1800" dirty="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dirty="0">
                <a:solidFill>
                  <a:srgbClr val="F3F3F3"/>
                </a:solidFill>
                <a:latin typeface="Fira Sans"/>
                <a:ea typeface="Fira Sans"/>
                <a:cs typeface="Fira Sans"/>
                <a:sym typeface="Fira Sans"/>
              </a:rPr>
              <a:t>No copy and pasting</a:t>
            </a:r>
            <a:r>
              <a:rPr lang="en" sz="1800" dirty="0">
                <a:solidFill>
                  <a:srgbClr val="F3F3F3"/>
                </a:solidFill>
                <a:latin typeface="Fira Sans"/>
                <a:ea typeface="Fira Sans"/>
                <a:cs typeface="Fira Sans"/>
                <a:sym typeface="Fira Sans"/>
              </a:rPr>
              <a:t> code (that means no copying from Stack Overflow or Chat-GPT)</a:t>
            </a:r>
            <a:endParaRPr sz="1800" dirty="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dirty="0">
                <a:solidFill>
                  <a:srgbClr val="F3F3F3"/>
                </a:solidFill>
                <a:latin typeface="Fira Sans"/>
                <a:ea typeface="Fira Sans"/>
                <a:cs typeface="Fira Sans"/>
                <a:sym typeface="Fira Sans"/>
              </a:rPr>
              <a:t>No screen sharing or messaging </a:t>
            </a:r>
            <a:r>
              <a:rPr lang="en" sz="1800" dirty="0">
                <a:solidFill>
                  <a:srgbClr val="F3F3F3"/>
                </a:solidFill>
                <a:latin typeface="Fira Sans"/>
                <a:ea typeface="Fira Sans"/>
                <a:cs typeface="Fira Sans"/>
                <a:sym typeface="Fira Sans"/>
              </a:rPr>
              <a:t>with peers during graded assignments</a:t>
            </a:r>
            <a:endParaRPr sz="1800" dirty="0">
              <a:solidFill>
                <a:srgbClr val="F3F3F3"/>
              </a:solidFill>
              <a:latin typeface="Fira Sans"/>
              <a:ea typeface="Fira Sans"/>
              <a:cs typeface="Fira Sans"/>
              <a:sym typeface="Fira Sans"/>
            </a:endParaRPr>
          </a:p>
        </p:txBody>
      </p:sp>
      <p:sp>
        <p:nvSpPr>
          <p:cNvPr id="377" name="Google Shape;377;p45"/>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rot="7019337">
            <a:off x="383486" y="325250"/>
            <a:ext cx="1885996" cy="1885996"/>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5E71"/>
        </a:solidFill>
        <a:effectLst/>
      </p:bgPr>
    </p:bg>
    <p:spTree>
      <p:nvGrpSpPr>
        <p:cNvPr id="1" name="Shape 382"/>
        <p:cNvGrpSpPr/>
        <p:nvPr/>
      </p:nvGrpSpPr>
      <p:grpSpPr>
        <a:xfrm>
          <a:off x="0" y="0"/>
          <a:ext cx="0" cy="0"/>
          <a:chOff x="0" y="0"/>
          <a:chExt cx="0" cy="0"/>
        </a:xfrm>
      </p:grpSpPr>
      <p:sp>
        <p:nvSpPr>
          <p:cNvPr id="383" name="Google Shape;383;p46"/>
          <p:cNvSpPr/>
          <p:nvPr/>
        </p:nvSpPr>
        <p:spPr>
          <a:xfrm flipH="1">
            <a:off x="250" y="0"/>
            <a:ext cx="3525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84" name="Google Shape;384;p46"/>
          <p:cNvPicPr preferRelativeResize="0"/>
          <p:nvPr/>
        </p:nvPicPr>
        <p:blipFill rotWithShape="1">
          <a:blip r:embed="rId3">
            <a:alphaModFix/>
          </a:blip>
          <a:srcRect l="81958" t="16072"/>
          <a:stretch/>
        </p:blipFill>
        <p:spPr>
          <a:xfrm rot="10800000">
            <a:off x="3222650" y="-1"/>
            <a:ext cx="334100" cy="5143501"/>
          </a:xfrm>
          <a:prstGeom prst="rect">
            <a:avLst/>
          </a:prstGeom>
          <a:noFill/>
          <a:ln>
            <a:noFill/>
          </a:ln>
        </p:spPr>
      </p:pic>
      <p:sp>
        <p:nvSpPr>
          <p:cNvPr id="385" name="Google Shape;385;p46"/>
          <p:cNvSpPr txBox="1">
            <a:spLocks noGrp="1"/>
          </p:cNvSpPr>
          <p:nvPr>
            <p:ph type="title"/>
          </p:nvPr>
        </p:nvSpPr>
        <p:spPr>
          <a:xfrm>
            <a:off x="280850" y="436650"/>
            <a:ext cx="2849700" cy="21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FFFFFF"/>
                </a:solidFill>
                <a:latin typeface="DM Serif Display"/>
                <a:ea typeface="DM Serif Display"/>
                <a:cs typeface="DM Serif Display"/>
                <a:sym typeface="DM Serif Display"/>
              </a:rPr>
              <a:t>Evaluating Student Progress</a:t>
            </a: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p:txBody>
      </p:sp>
      <p:sp>
        <p:nvSpPr>
          <p:cNvPr id="386" name="Google Shape;386;p46"/>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In order to advance through the program, we need to know that you have </a:t>
            </a:r>
            <a:r>
              <a:rPr lang="en" sz="1600" b="1">
                <a:solidFill>
                  <a:srgbClr val="FFFFFF"/>
                </a:solidFill>
                <a:latin typeface="Fira Sans"/>
                <a:ea typeface="Fira Sans"/>
                <a:cs typeface="Fira Sans"/>
                <a:sym typeface="Fira Sans"/>
              </a:rPr>
              <a:t>mastered the essentials.</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If you do not pass the code challenge, you will have the opportunity to demonstrate your readiness to move on through the completion of a graded, solo project.</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a:solidFill>
                  <a:srgbClr val="FFFFFF"/>
                </a:solidFill>
                <a:latin typeface="Fira Sans"/>
                <a:ea typeface="Fira Sans"/>
                <a:cs typeface="Fira Sans"/>
                <a:sym typeface="Fira Sans"/>
              </a:rPr>
              <a:t>The final pass/not pass assessment happens at the end of each phase.</a:t>
            </a:r>
            <a:endParaRPr sz="1600">
              <a:solidFill>
                <a:srgbClr val="FFFFFF"/>
              </a:solidFill>
              <a:latin typeface="Fira Sans"/>
              <a:ea typeface="Fira Sans"/>
              <a:cs typeface="Fira Sans"/>
              <a:sym typeface="Fir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90"/>
        <p:cNvGrpSpPr/>
        <p:nvPr/>
      </p:nvGrpSpPr>
      <p:grpSpPr>
        <a:xfrm>
          <a:off x="0" y="0"/>
          <a:ext cx="0" cy="0"/>
          <a:chOff x="0" y="0"/>
          <a:chExt cx="0" cy="0"/>
        </a:xfrm>
      </p:grpSpPr>
      <p:sp>
        <p:nvSpPr>
          <p:cNvPr id="391" name="Google Shape;391;p47"/>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92" name="Google Shape;392;p47"/>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93" name="Google Shape;393;p47"/>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Week 3</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
        <p:nvSpPr>
          <p:cNvPr id="395" name="Google Shape;395;p47"/>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Project</a:t>
            </a:r>
            <a:endParaRPr sz="170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Week</a:t>
            </a:r>
            <a:endParaRPr sz="170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2079A186-759C-3F8A-509D-B1F4158CA3D4}"/>
              </a:ext>
            </a:extLst>
          </p:cNvPr>
          <p:cNvPicPr>
            <a:picLocks noChangeAspect="1"/>
          </p:cNvPicPr>
          <p:nvPr/>
        </p:nvPicPr>
        <p:blipFill>
          <a:blip r:embed="rId4"/>
          <a:stretch>
            <a:fillRect/>
          </a:stretch>
        </p:blipFill>
        <p:spPr>
          <a:xfrm>
            <a:off x="1223018" y="1471701"/>
            <a:ext cx="7601363" cy="34328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1" name="Google Shape;401;p48"/>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Projects</a:t>
            </a:r>
            <a:endParaRPr sz="2800">
              <a:solidFill>
                <a:srgbClr val="101820"/>
              </a:solidFill>
              <a:latin typeface="DM Serif Display"/>
              <a:ea typeface="DM Serif Display"/>
              <a:cs typeface="DM Serif Display"/>
              <a:sym typeface="DM Serif Display"/>
            </a:endParaRPr>
          </a:p>
        </p:txBody>
      </p:sp>
      <p:sp>
        <p:nvSpPr>
          <p:cNvPr id="402" name="Google Shape;402;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endParaRPr>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a:solidFill>
                <a:srgbClr val="FFFFFF"/>
              </a:solidFill>
              <a:latin typeface="Fira Sans"/>
              <a:ea typeface="Fira Sans"/>
              <a:cs typeface="Fira Sans"/>
              <a:sym typeface="Fira Sans"/>
            </a:endParaRPr>
          </a:p>
        </p:txBody>
      </p:sp>
      <p:sp>
        <p:nvSpPr>
          <p:cNvPr id="403" name="Google Shape;403;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Either solo or in groups, you will </a:t>
            </a:r>
            <a:r>
              <a:rPr lang="en" sz="1600" b="1" dirty="0">
                <a:solidFill>
                  <a:srgbClr val="FFFFFF"/>
                </a:solidFill>
                <a:latin typeface="Fira Sans"/>
                <a:ea typeface="Fira Sans"/>
                <a:cs typeface="Fira Sans"/>
                <a:sym typeface="Fira Sans"/>
              </a:rPr>
              <a:t>tackle real problems </a:t>
            </a:r>
            <a:r>
              <a:rPr lang="en" sz="1600" dirty="0">
                <a:solidFill>
                  <a:srgbClr val="FFFFFF"/>
                </a:solidFill>
                <a:latin typeface="Fira Sans"/>
                <a:ea typeface="Fira Sans"/>
                <a:cs typeface="Fira Sans"/>
                <a:sym typeface="Fira Sans"/>
              </a:rPr>
              <a:t>to develop projects you can showcase to potential employers.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Your project will consist of both </a:t>
            </a:r>
            <a:r>
              <a:rPr lang="en" sz="1600" b="1" dirty="0">
                <a:solidFill>
                  <a:srgbClr val="FFFFFF"/>
                </a:solidFill>
                <a:latin typeface="Fira Sans"/>
                <a:ea typeface="Fira Sans"/>
                <a:cs typeface="Fira Sans"/>
                <a:sym typeface="Fira Sans"/>
              </a:rPr>
              <a:t>technical</a:t>
            </a:r>
            <a:r>
              <a:rPr lang="en" sz="1600" dirty="0">
                <a:solidFill>
                  <a:srgbClr val="FFFFFF"/>
                </a:solidFill>
                <a:latin typeface="Fira Sans"/>
                <a:ea typeface="Fira Sans"/>
                <a:cs typeface="Fira Sans"/>
                <a:sym typeface="Fira Sans"/>
              </a:rPr>
              <a:t> and </a:t>
            </a:r>
            <a:r>
              <a:rPr lang="en" sz="1600" b="1" dirty="0">
                <a:solidFill>
                  <a:srgbClr val="FFFFFF"/>
                </a:solidFill>
                <a:latin typeface="Fira Sans"/>
                <a:ea typeface="Fira Sans"/>
                <a:cs typeface="Fira Sans"/>
                <a:sym typeface="Fira Sans"/>
              </a:rPr>
              <a:t>non-technical deliverables</a:t>
            </a:r>
            <a:r>
              <a:rPr lang="en" sz="1600" dirty="0">
                <a:solidFill>
                  <a:srgbClr val="FFFFFF"/>
                </a:solidFill>
                <a:latin typeface="Fira Sans"/>
                <a:ea typeface="Fira Sans"/>
                <a:cs typeface="Fira Sans"/>
                <a:sym typeface="Fira Sans"/>
              </a:rPr>
              <a: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Project presentations</a:t>
            </a:r>
            <a:r>
              <a:rPr lang="en" sz="1600" dirty="0">
                <a:solidFill>
                  <a:srgbClr val="FFFFFF"/>
                </a:solidFill>
                <a:latin typeface="Fira Sans"/>
                <a:ea typeface="Fira Sans"/>
                <a:cs typeface="Fira Sans"/>
                <a:sym typeface="Fira Sans"/>
              </a:rPr>
              <a:t> are a chance to gain experience presenting your findings to a non-technical audience.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The requirements for each project will be outlined in the rubric, which we will go over during the project launch.</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sz="1600" dirty="0">
              <a:solidFill>
                <a:srgbClr val="FFFFFF"/>
              </a:solidFill>
              <a:latin typeface="Fira Sans"/>
              <a:ea typeface="Fira Sans"/>
              <a:cs typeface="Fira Sans"/>
              <a:sym typeface="Fira Sans"/>
            </a:endParaRPr>
          </a:p>
        </p:txBody>
      </p:sp>
      <p:pic>
        <p:nvPicPr>
          <p:cNvPr id="404" name="Google Shape;404;p48"/>
          <p:cNvPicPr preferRelativeResize="0"/>
          <p:nvPr/>
        </p:nvPicPr>
        <p:blipFill rotWithShape="1">
          <a:blip r:embed="rId3">
            <a:alphaModFix/>
          </a:blip>
          <a:srcRect l="25125" r="8194"/>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49"/>
          <p:cNvPicPr preferRelativeResize="0"/>
          <p:nvPr/>
        </p:nvPicPr>
        <p:blipFill rotWithShape="1">
          <a:blip r:embed="rId3">
            <a:alphaModFix/>
          </a:blip>
          <a:srcRect b="13126"/>
          <a:stretch/>
        </p:blipFill>
        <p:spPr>
          <a:xfrm>
            <a:off x="3207975" y="-13175"/>
            <a:ext cx="5935800" cy="5156674"/>
          </a:xfrm>
          <a:prstGeom prst="rect">
            <a:avLst/>
          </a:prstGeom>
          <a:noFill/>
          <a:ln>
            <a:noFill/>
          </a:ln>
        </p:spPr>
      </p:pic>
      <p:sp>
        <p:nvSpPr>
          <p:cNvPr id="410" name="Google Shape;410;p49"/>
          <p:cNvSpPr/>
          <p:nvPr/>
        </p:nvSpPr>
        <p:spPr>
          <a:xfrm>
            <a:off x="2783600" y="2648100"/>
            <a:ext cx="2007300" cy="2007000"/>
          </a:xfrm>
          <a:prstGeom prst="ellipse">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3300">
                <a:solidFill>
                  <a:srgbClr val="101820"/>
                </a:solidFill>
                <a:latin typeface="DM Serif Display"/>
                <a:ea typeface="DM Serif Display"/>
                <a:cs typeface="DM Serif Display"/>
                <a:sym typeface="DM Serif Display"/>
              </a:rPr>
              <a:t>Setting Yourself Up for Success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7"/>
          <p:cNvSpPr txBox="1">
            <a:spLocks noGrp="1"/>
          </p:cNvSpPr>
          <p:nvPr>
            <p:ph type="ctrTitle"/>
          </p:nvPr>
        </p:nvSpPr>
        <p:spPr>
          <a:xfrm>
            <a:off x="217680" y="218923"/>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sz="3300" dirty="0">
                <a:solidFill>
                  <a:srgbClr val="101820"/>
                </a:solidFill>
                <a:latin typeface="DM Serif Display"/>
                <a:ea typeface="DM Serif Display"/>
                <a:cs typeface="DM Serif Display"/>
                <a:sym typeface="DM Serif Display"/>
              </a:rPr>
              <a:t>Course Structure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
        <p:nvSpPr>
          <p:cNvPr id="2" name="Google Shape;92;p17">
            <a:extLst>
              <a:ext uri="{FF2B5EF4-FFF2-40B4-BE49-F238E27FC236}">
                <a16:creationId xmlns:a16="http://schemas.microsoft.com/office/drawing/2014/main" id="{72AA673B-B784-48A8-1BFF-4FF4BAC7408F}"/>
              </a:ext>
            </a:extLst>
          </p:cNvPr>
          <p:cNvSpPr/>
          <p:nvPr/>
        </p:nvSpPr>
        <p:spPr>
          <a:xfrm>
            <a:off x="217680"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1</a:t>
            </a:r>
            <a:endParaRPr dirty="0"/>
          </a:p>
        </p:txBody>
      </p:sp>
      <p:sp>
        <p:nvSpPr>
          <p:cNvPr id="3" name="Google Shape;92;p17">
            <a:extLst>
              <a:ext uri="{FF2B5EF4-FFF2-40B4-BE49-F238E27FC236}">
                <a16:creationId xmlns:a16="http://schemas.microsoft.com/office/drawing/2014/main" id="{19BF999E-4E26-404D-E1E3-90E2DE1D041D}"/>
              </a:ext>
            </a:extLst>
          </p:cNvPr>
          <p:cNvSpPr/>
          <p:nvPr/>
        </p:nvSpPr>
        <p:spPr>
          <a:xfrm>
            <a:off x="2100236"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2</a:t>
            </a:r>
            <a:endParaRPr dirty="0"/>
          </a:p>
        </p:txBody>
      </p:sp>
      <p:sp>
        <p:nvSpPr>
          <p:cNvPr id="4" name="Google Shape;92;p17">
            <a:extLst>
              <a:ext uri="{FF2B5EF4-FFF2-40B4-BE49-F238E27FC236}">
                <a16:creationId xmlns:a16="http://schemas.microsoft.com/office/drawing/2014/main" id="{6026709E-0285-AA09-18FD-0A53E575D316}"/>
              </a:ext>
            </a:extLst>
          </p:cNvPr>
          <p:cNvSpPr/>
          <p:nvPr/>
        </p:nvSpPr>
        <p:spPr>
          <a:xfrm>
            <a:off x="3982792"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p17">
            <a:extLst>
              <a:ext uri="{FF2B5EF4-FFF2-40B4-BE49-F238E27FC236}">
                <a16:creationId xmlns:a16="http://schemas.microsoft.com/office/drawing/2014/main" id="{BA80314F-CA3B-E080-2058-1D3CBFA60F52}"/>
              </a:ext>
            </a:extLst>
          </p:cNvPr>
          <p:cNvSpPr/>
          <p:nvPr/>
        </p:nvSpPr>
        <p:spPr>
          <a:xfrm>
            <a:off x="5865348"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4</a:t>
            </a:r>
            <a:endParaRPr dirty="0"/>
          </a:p>
        </p:txBody>
      </p:sp>
      <p:sp>
        <p:nvSpPr>
          <p:cNvPr id="6" name="Google Shape;92;p17">
            <a:extLst>
              <a:ext uri="{FF2B5EF4-FFF2-40B4-BE49-F238E27FC236}">
                <a16:creationId xmlns:a16="http://schemas.microsoft.com/office/drawing/2014/main" id="{CC62F03D-20D0-4B4B-02E6-F051E17D74BD}"/>
              </a:ext>
            </a:extLst>
          </p:cNvPr>
          <p:cNvSpPr/>
          <p:nvPr/>
        </p:nvSpPr>
        <p:spPr>
          <a:xfrm>
            <a:off x="7747904"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5</a:t>
            </a:r>
            <a:endParaRPr dirty="0"/>
          </a:p>
        </p:txBody>
      </p:sp>
      <p:sp>
        <p:nvSpPr>
          <p:cNvPr id="8" name="TextBox 7">
            <a:extLst>
              <a:ext uri="{FF2B5EF4-FFF2-40B4-BE49-F238E27FC236}">
                <a16:creationId xmlns:a16="http://schemas.microsoft.com/office/drawing/2014/main" id="{D42556DB-7EFD-51F0-CC2F-A33E0DD84651}"/>
              </a:ext>
            </a:extLst>
          </p:cNvPr>
          <p:cNvSpPr txBox="1"/>
          <p:nvPr/>
        </p:nvSpPr>
        <p:spPr>
          <a:xfrm>
            <a:off x="4194314" y="2948197"/>
            <a:ext cx="4572000" cy="307777"/>
          </a:xfrm>
          <a:prstGeom prst="rect">
            <a:avLst/>
          </a:prstGeom>
          <a:noFill/>
        </p:spPr>
        <p:txBody>
          <a:bodyPr wrap="square">
            <a:spAutoFit/>
          </a:bodyPr>
          <a:lstStyle/>
          <a:p>
            <a:pPr marL="0" lvl="0" indent="0" algn="l" rtl="0">
              <a:spcBef>
                <a:spcPts val="0"/>
              </a:spcBef>
              <a:spcAft>
                <a:spcPts val="0"/>
              </a:spcAft>
              <a:buNone/>
            </a:pPr>
            <a:r>
              <a:rPr lang="en-US" dirty="0"/>
              <a:t>Phase 3</a:t>
            </a:r>
          </a:p>
        </p:txBody>
      </p:sp>
      <p:sp>
        <p:nvSpPr>
          <p:cNvPr id="10" name="TextBox 9">
            <a:extLst>
              <a:ext uri="{FF2B5EF4-FFF2-40B4-BE49-F238E27FC236}">
                <a16:creationId xmlns:a16="http://schemas.microsoft.com/office/drawing/2014/main" id="{E23BAE06-BC23-91CC-2542-6ECDF2A31566}"/>
              </a:ext>
            </a:extLst>
          </p:cNvPr>
          <p:cNvSpPr txBox="1"/>
          <p:nvPr/>
        </p:nvSpPr>
        <p:spPr>
          <a:xfrm>
            <a:off x="39965" y="3806582"/>
            <a:ext cx="1585362" cy="830997"/>
          </a:xfrm>
          <a:prstGeom prst="rect">
            <a:avLst/>
          </a:prstGeom>
          <a:noFill/>
        </p:spPr>
        <p:txBody>
          <a:bodyPr wrap="square">
            <a:spAutoFit/>
          </a:bodyPr>
          <a:lstStyle/>
          <a:p>
            <a:pPr marL="0" lvl="0" indent="0" algn="ctr" rtl="0">
              <a:spcBef>
                <a:spcPts val="0"/>
              </a:spcBef>
              <a:spcAft>
                <a:spcPts val="0"/>
              </a:spcAft>
              <a:buNone/>
            </a:pPr>
            <a:r>
              <a:rPr lang="en-US" sz="1200" b="1"/>
              <a:t>Data Acquisition, Manipulation</a:t>
            </a:r>
          </a:p>
          <a:p>
            <a:pPr marL="0" lvl="0" indent="0" algn="ctr" rtl="0">
              <a:spcBef>
                <a:spcPts val="0"/>
              </a:spcBef>
              <a:spcAft>
                <a:spcPts val="0"/>
              </a:spcAft>
              <a:buNone/>
            </a:pPr>
            <a:r>
              <a:rPr lang="en-US" sz="1200" b="1"/>
              <a:t>And</a:t>
            </a:r>
          </a:p>
          <a:p>
            <a:pPr marL="0" lvl="0" indent="0" algn="ctr" rtl="0">
              <a:spcBef>
                <a:spcPts val="0"/>
              </a:spcBef>
              <a:spcAft>
                <a:spcPts val="0"/>
              </a:spcAft>
              <a:buNone/>
            </a:pPr>
            <a:r>
              <a:rPr lang="en-US" sz="1200" b="1"/>
              <a:t>Visualization</a:t>
            </a:r>
            <a:endParaRPr lang="en-US" sz="1200" b="1" dirty="0"/>
          </a:p>
        </p:txBody>
      </p:sp>
      <p:sp>
        <p:nvSpPr>
          <p:cNvPr id="11" name="TextBox 10">
            <a:extLst>
              <a:ext uri="{FF2B5EF4-FFF2-40B4-BE49-F238E27FC236}">
                <a16:creationId xmlns:a16="http://schemas.microsoft.com/office/drawing/2014/main" id="{0FE010B6-DBDE-BA96-4273-7BF9676E549B}"/>
              </a:ext>
            </a:extLst>
          </p:cNvPr>
          <p:cNvSpPr txBox="1"/>
          <p:nvPr/>
        </p:nvSpPr>
        <p:spPr>
          <a:xfrm>
            <a:off x="1867599" y="1731899"/>
            <a:ext cx="1690003" cy="646331"/>
          </a:xfrm>
          <a:prstGeom prst="rect">
            <a:avLst/>
          </a:prstGeom>
          <a:noFill/>
        </p:spPr>
        <p:txBody>
          <a:bodyPr wrap="square">
            <a:spAutoFit/>
          </a:bodyPr>
          <a:lstStyle/>
          <a:p>
            <a:pPr marL="0" lvl="0" indent="0" algn="ctr" rtl="0">
              <a:spcBef>
                <a:spcPts val="0"/>
              </a:spcBef>
              <a:spcAft>
                <a:spcPts val="0"/>
              </a:spcAft>
              <a:buNone/>
            </a:pPr>
            <a:r>
              <a:rPr lang="en-US" sz="1200" b="1" dirty="0"/>
              <a:t>Statistical Inference</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 Linear Regression</a:t>
            </a:r>
          </a:p>
        </p:txBody>
      </p:sp>
      <p:sp>
        <p:nvSpPr>
          <p:cNvPr id="13" name="TextBox 12">
            <a:extLst>
              <a:ext uri="{FF2B5EF4-FFF2-40B4-BE49-F238E27FC236}">
                <a16:creationId xmlns:a16="http://schemas.microsoft.com/office/drawing/2014/main" id="{3AA34184-F40C-5E8E-0F4B-6E47414B5AF0}"/>
              </a:ext>
            </a:extLst>
          </p:cNvPr>
          <p:cNvSpPr txBox="1"/>
          <p:nvPr/>
        </p:nvSpPr>
        <p:spPr>
          <a:xfrm>
            <a:off x="3585333" y="3853838"/>
            <a:ext cx="2068495" cy="1015663"/>
          </a:xfrm>
          <a:prstGeom prst="rect">
            <a:avLst/>
          </a:prstGeom>
          <a:noFill/>
        </p:spPr>
        <p:txBody>
          <a:bodyPr wrap="square">
            <a:spAutoFit/>
          </a:bodyPr>
          <a:lstStyle/>
          <a:p>
            <a:pPr marL="0" lvl="0" indent="0" algn="ctr" rtl="0">
              <a:spcBef>
                <a:spcPts val="0"/>
              </a:spcBef>
              <a:spcAft>
                <a:spcPts val="0"/>
              </a:spcAft>
              <a:buNone/>
            </a:pPr>
            <a:r>
              <a:rPr lang="en-US" sz="1200" b="1" dirty="0"/>
              <a:t>Supervised Machine Learning:</a:t>
            </a:r>
          </a:p>
          <a:p>
            <a:pPr marL="0" lvl="0" indent="0" algn="ctr" rtl="0">
              <a:spcBef>
                <a:spcPts val="0"/>
              </a:spcBef>
              <a:spcAft>
                <a:spcPts val="0"/>
              </a:spcAft>
              <a:buNone/>
            </a:pPr>
            <a:r>
              <a:rPr lang="en-US" sz="1200" b="1" dirty="0"/>
              <a:t>General Principles</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Regression/Classification</a:t>
            </a:r>
          </a:p>
        </p:txBody>
      </p:sp>
      <p:sp>
        <p:nvSpPr>
          <p:cNvPr id="14" name="TextBox 13">
            <a:extLst>
              <a:ext uri="{FF2B5EF4-FFF2-40B4-BE49-F238E27FC236}">
                <a16:creationId xmlns:a16="http://schemas.microsoft.com/office/drawing/2014/main" id="{C3C533A6-E731-283F-2A3B-28C106BE4057}"/>
              </a:ext>
            </a:extLst>
          </p:cNvPr>
          <p:cNvSpPr txBox="1"/>
          <p:nvPr/>
        </p:nvSpPr>
        <p:spPr>
          <a:xfrm>
            <a:off x="5260127" y="1273897"/>
            <a:ext cx="2299772" cy="830997"/>
          </a:xfrm>
          <a:prstGeom prst="rect">
            <a:avLst/>
          </a:prstGeom>
          <a:noFill/>
        </p:spPr>
        <p:txBody>
          <a:bodyPr wrap="square">
            <a:spAutoFit/>
          </a:bodyPr>
          <a:lstStyle/>
          <a:p>
            <a:pPr marL="0" lvl="0" indent="0" algn="ctr" rtl="0">
              <a:spcBef>
                <a:spcPts val="0"/>
              </a:spcBef>
              <a:spcAft>
                <a:spcPts val="0"/>
              </a:spcAft>
              <a:buNone/>
            </a:pPr>
            <a:r>
              <a:rPr lang="en-US" sz="1200" b="1" dirty="0"/>
              <a:t>Pipelines, Unsupervised Learning + Special Topics</a:t>
            </a:r>
          </a:p>
          <a:p>
            <a:pPr marL="171450" lvl="0" indent="-171450" algn="ctr" rtl="0">
              <a:spcBef>
                <a:spcPts val="0"/>
              </a:spcBef>
              <a:spcAft>
                <a:spcPts val="0"/>
              </a:spcAft>
              <a:buFontTx/>
              <a:buChar char="-"/>
            </a:pPr>
            <a:r>
              <a:rPr lang="en-US" sz="1200" b="1" dirty="0"/>
              <a:t>NLP</a:t>
            </a:r>
          </a:p>
          <a:p>
            <a:pPr marL="171450" lvl="0" indent="-171450" algn="ctr" rtl="0">
              <a:spcBef>
                <a:spcPts val="0"/>
              </a:spcBef>
              <a:spcAft>
                <a:spcPts val="0"/>
              </a:spcAft>
              <a:buFontTx/>
              <a:buChar char="-"/>
            </a:pPr>
            <a:r>
              <a:rPr lang="en-US" sz="1200" b="1" dirty="0"/>
              <a:t>Neural Networks</a:t>
            </a:r>
          </a:p>
        </p:txBody>
      </p:sp>
      <p:sp>
        <p:nvSpPr>
          <p:cNvPr id="15" name="TextBox 14">
            <a:extLst>
              <a:ext uri="{FF2B5EF4-FFF2-40B4-BE49-F238E27FC236}">
                <a16:creationId xmlns:a16="http://schemas.microsoft.com/office/drawing/2014/main" id="{51389D68-39FD-1D55-3245-6F395E6BF3B1}"/>
              </a:ext>
            </a:extLst>
          </p:cNvPr>
          <p:cNvSpPr txBox="1"/>
          <p:nvPr/>
        </p:nvSpPr>
        <p:spPr>
          <a:xfrm>
            <a:off x="7328622" y="3853838"/>
            <a:ext cx="2068495" cy="276999"/>
          </a:xfrm>
          <a:prstGeom prst="rect">
            <a:avLst/>
          </a:prstGeom>
          <a:noFill/>
        </p:spPr>
        <p:txBody>
          <a:bodyPr wrap="square">
            <a:spAutoFit/>
          </a:bodyPr>
          <a:lstStyle/>
          <a:p>
            <a:pPr marL="0" lvl="0" indent="0" algn="ctr" rtl="0">
              <a:spcBef>
                <a:spcPts val="0"/>
              </a:spcBef>
              <a:spcAft>
                <a:spcPts val="0"/>
              </a:spcAft>
              <a:buNone/>
            </a:pPr>
            <a:r>
              <a:rPr lang="en-US" sz="1200" b="1" dirty="0"/>
              <a:t>Capstone Project</a:t>
            </a:r>
          </a:p>
        </p:txBody>
      </p:sp>
      <p:sp>
        <p:nvSpPr>
          <p:cNvPr id="16" name="Arrow: Right 15">
            <a:extLst>
              <a:ext uri="{FF2B5EF4-FFF2-40B4-BE49-F238E27FC236}">
                <a16:creationId xmlns:a16="http://schemas.microsoft.com/office/drawing/2014/main" id="{4CE18753-DD1B-DE5C-F55C-4B50901BBC86}"/>
              </a:ext>
            </a:extLst>
          </p:cNvPr>
          <p:cNvSpPr/>
          <p:nvPr/>
        </p:nvSpPr>
        <p:spPr>
          <a:xfrm>
            <a:off x="1539025"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C10ED84-5EA2-6F77-3C9B-B12CF831DDC0}"/>
              </a:ext>
            </a:extLst>
          </p:cNvPr>
          <p:cNvSpPr/>
          <p:nvPr/>
        </p:nvSpPr>
        <p:spPr>
          <a:xfrm>
            <a:off x="3401633"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F8E12C2-457F-77F2-D7EF-FA1DE5E126D4}"/>
              </a:ext>
            </a:extLst>
          </p:cNvPr>
          <p:cNvSpPr/>
          <p:nvPr/>
        </p:nvSpPr>
        <p:spPr>
          <a:xfrm>
            <a:off x="5284189" y="3004101"/>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808BC1B-95B0-7E0B-F086-16F18CB25621}"/>
              </a:ext>
            </a:extLst>
          </p:cNvPr>
          <p:cNvSpPr/>
          <p:nvPr/>
        </p:nvSpPr>
        <p:spPr>
          <a:xfrm>
            <a:off x="7166745" y="2995279"/>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827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15"/>
        <p:cNvGrpSpPr/>
        <p:nvPr/>
      </p:nvGrpSpPr>
      <p:grpSpPr>
        <a:xfrm>
          <a:off x="0" y="0"/>
          <a:ext cx="0" cy="0"/>
          <a:chOff x="0" y="0"/>
          <a:chExt cx="0" cy="0"/>
        </a:xfrm>
      </p:grpSpPr>
      <p:sp>
        <p:nvSpPr>
          <p:cNvPr id="416" name="Google Shape;416;p50"/>
          <p:cNvSpPr/>
          <p:nvPr/>
        </p:nvSpPr>
        <p:spPr>
          <a:xfrm>
            <a:off x="5606800" y="-7850"/>
            <a:ext cx="3537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50"/>
          <p:cNvPicPr preferRelativeResize="0"/>
          <p:nvPr/>
        </p:nvPicPr>
        <p:blipFill rotWithShape="1">
          <a:blip r:embed="rId3">
            <a:alphaModFix/>
          </a:blip>
          <a:srcRect l="442" t="-3588" r="11148" b="7628"/>
          <a:stretch/>
        </p:blipFill>
        <p:spPr>
          <a:xfrm rot="-5400000">
            <a:off x="3154738" y="2043588"/>
            <a:ext cx="5151498" cy="1048325"/>
          </a:xfrm>
          <a:prstGeom prst="rect">
            <a:avLst/>
          </a:prstGeom>
          <a:noFill/>
          <a:ln>
            <a:noFill/>
          </a:ln>
        </p:spPr>
      </p:pic>
      <p:sp>
        <p:nvSpPr>
          <p:cNvPr id="418" name="Google Shape;418;p50"/>
          <p:cNvSpPr txBox="1"/>
          <p:nvPr/>
        </p:nvSpPr>
        <p:spPr>
          <a:xfrm>
            <a:off x="271275" y="239325"/>
            <a:ext cx="4263300" cy="64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Personal Empowerment Protocol</a:t>
            </a:r>
            <a:endParaRPr sz="2600" i="0" strike="noStrike" cap="none">
              <a:solidFill>
                <a:srgbClr val="101820"/>
              </a:solidFill>
              <a:latin typeface="DM Serif Display"/>
              <a:ea typeface="DM Serif Display"/>
              <a:cs typeface="DM Serif Display"/>
              <a:sym typeface="DM Serif Display"/>
            </a:endParaRPr>
          </a:p>
        </p:txBody>
      </p:sp>
      <p:pic>
        <p:nvPicPr>
          <p:cNvPr id="419" name="Google Shape;419;p50"/>
          <p:cNvPicPr preferRelativeResize="0"/>
          <p:nvPr/>
        </p:nvPicPr>
        <p:blipFill>
          <a:blip r:embed="rId4">
            <a:alphaModFix/>
          </a:blip>
          <a:stretch>
            <a:fillRect/>
          </a:stretch>
        </p:blipFill>
        <p:spPr>
          <a:xfrm>
            <a:off x="5606800" y="536675"/>
            <a:ext cx="3389175" cy="3880733"/>
          </a:xfrm>
          <a:prstGeom prst="rect">
            <a:avLst/>
          </a:prstGeom>
          <a:noFill/>
          <a:ln>
            <a:noFill/>
          </a:ln>
        </p:spPr>
      </p:pic>
      <p:sp>
        <p:nvSpPr>
          <p:cNvPr id="420" name="Google Shape;420;p50"/>
          <p:cNvSpPr/>
          <p:nvPr/>
        </p:nvSpPr>
        <p:spPr>
          <a:xfrm>
            <a:off x="308750" y="1491350"/>
            <a:ext cx="4263300" cy="310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This is an important framework in general for debugging / working through problems.</a:t>
            </a: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Reading errors, looking up problems, and collaborating with peers are</a:t>
            </a:r>
            <a:r>
              <a:rPr lang="en" sz="1600" b="1" dirty="0">
                <a:solidFill>
                  <a:srgbClr val="101820"/>
                </a:solidFill>
                <a:latin typeface="Fira Sans"/>
                <a:ea typeface="Fira Sans"/>
                <a:cs typeface="Fira Sans"/>
                <a:sym typeface="Fira Sans"/>
              </a:rPr>
              <a:t> essential skills.</a:t>
            </a:r>
            <a:endParaRPr sz="1600" b="1"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Get practice with them before asking us!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51"/>
          <p:cNvPicPr preferRelativeResize="0"/>
          <p:nvPr/>
        </p:nvPicPr>
        <p:blipFill rotWithShape="1">
          <a:blip r:embed="rId3">
            <a:alphaModFix/>
          </a:blip>
          <a:srcRect t="13548" b="-618"/>
          <a:stretch/>
        </p:blipFill>
        <p:spPr>
          <a:xfrm rot="5400000">
            <a:off x="1158213" y="1920589"/>
            <a:ext cx="2612301" cy="2274524"/>
          </a:xfrm>
          <a:prstGeom prst="rect">
            <a:avLst/>
          </a:prstGeom>
          <a:noFill/>
          <a:ln>
            <a:noFill/>
          </a:ln>
        </p:spPr>
      </p:pic>
      <p:sp>
        <p:nvSpPr>
          <p:cNvPr id="426" name="Google Shape;426;p51"/>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7" name="Google Shape;427;p51"/>
          <p:cNvSpPr txBox="1">
            <a:spLocks noGrp="1"/>
          </p:cNvSpPr>
          <p:nvPr>
            <p:ph type="title"/>
          </p:nvPr>
        </p:nvSpPr>
        <p:spPr>
          <a:xfrm>
            <a:off x="280850" y="436650"/>
            <a:ext cx="2919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Giving Feedback: C - A - S - K</a:t>
            </a:r>
            <a:endParaRPr sz="2800">
              <a:solidFill>
                <a:srgbClr val="101820"/>
              </a:solidFill>
              <a:latin typeface="DM Serif Display"/>
              <a:ea typeface="DM Serif Display"/>
              <a:cs typeface="DM Serif Display"/>
              <a:sym typeface="DM Serif Display"/>
            </a:endParaRPr>
          </a:p>
        </p:txBody>
      </p:sp>
      <p:sp>
        <p:nvSpPr>
          <p:cNvPr id="428" name="Google Shape;428;p51"/>
          <p:cNvSpPr txBox="1"/>
          <p:nvPr/>
        </p:nvSpPr>
        <p:spPr>
          <a:xfrm>
            <a:off x="6351123" y="2760600"/>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Kind</a:t>
            </a:r>
            <a:endParaRPr sz="2400" i="0" u="none" strike="noStrike" cap="none">
              <a:solidFill>
                <a:srgbClr val="FFFFFF"/>
              </a:solidFill>
              <a:latin typeface="Fira Sans SemiBold"/>
              <a:ea typeface="Fira Sans SemiBold"/>
              <a:cs typeface="Fira Sans SemiBold"/>
              <a:sym typeface="Fira Sans SemiBold"/>
            </a:endParaRPr>
          </a:p>
        </p:txBody>
      </p:sp>
      <p:sp>
        <p:nvSpPr>
          <p:cNvPr id="429" name="Google Shape;429;p51"/>
          <p:cNvSpPr txBox="1"/>
          <p:nvPr/>
        </p:nvSpPr>
        <p:spPr>
          <a:xfrm>
            <a:off x="6479475"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The goal is to help someone improve, not to belittle others.</a:t>
            </a:r>
            <a:endParaRPr>
              <a:solidFill>
                <a:srgbClr val="FFFFFF"/>
              </a:solidFill>
              <a:latin typeface="Fira Sans"/>
              <a:ea typeface="Fira Sans"/>
              <a:cs typeface="Fira Sans"/>
              <a:sym typeface="Fira Sans"/>
            </a:endParaRPr>
          </a:p>
        </p:txBody>
      </p:sp>
      <p:sp>
        <p:nvSpPr>
          <p:cNvPr id="430" name="Google Shape;430;p51"/>
          <p:cNvSpPr txBox="1"/>
          <p:nvPr/>
        </p:nvSpPr>
        <p:spPr>
          <a:xfrm>
            <a:off x="6378399"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Actionable</a:t>
            </a:r>
            <a:endParaRPr sz="2400" i="0" u="none" strike="noStrike" cap="none">
              <a:solidFill>
                <a:srgbClr val="FFFFFF"/>
              </a:solidFill>
              <a:latin typeface="Fira Sans SemiBold"/>
              <a:ea typeface="Fira Sans SemiBold"/>
              <a:cs typeface="Fira Sans SemiBold"/>
              <a:sym typeface="Fira Sans SemiBold"/>
            </a:endParaRPr>
          </a:p>
        </p:txBody>
      </p:sp>
      <p:sp>
        <p:nvSpPr>
          <p:cNvPr id="431" name="Google Shape;431;p51"/>
          <p:cNvSpPr txBox="1"/>
          <p:nvPr/>
        </p:nvSpPr>
        <p:spPr>
          <a:xfrm>
            <a:off x="6479475"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Outline ways to change or act on the feedback, instead of saying something vague like “this is bad”.</a:t>
            </a:r>
            <a:endParaRPr>
              <a:solidFill>
                <a:srgbClr val="FFFFFF"/>
              </a:solidFill>
              <a:latin typeface="Fira Sans"/>
              <a:ea typeface="Fira Sans"/>
              <a:cs typeface="Fira Sans"/>
              <a:sym typeface="Fira Sans"/>
            </a:endParaRPr>
          </a:p>
        </p:txBody>
      </p:sp>
      <p:sp>
        <p:nvSpPr>
          <p:cNvPr id="432" name="Google Shape;432;p51"/>
          <p:cNvSpPr txBox="1"/>
          <p:nvPr/>
        </p:nvSpPr>
        <p:spPr>
          <a:xfrm>
            <a:off x="3811497"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Consensual</a:t>
            </a:r>
            <a:endParaRPr sz="2400" i="0" u="none" strike="noStrike" cap="none">
              <a:solidFill>
                <a:srgbClr val="FFFFFF"/>
              </a:solidFill>
              <a:latin typeface="Fira Sans SemiBold"/>
              <a:ea typeface="Fira Sans SemiBold"/>
              <a:cs typeface="Fira Sans SemiBold"/>
              <a:sym typeface="Fira Sans SemiBold"/>
            </a:endParaRPr>
          </a:p>
        </p:txBody>
      </p:sp>
      <p:sp>
        <p:nvSpPr>
          <p:cNvPr id="433" name="Google Shape;433;p51"/>
          <p:cNvSpPr txBox="1"/>
          <p:nvPr/>
        </p:nvSpPr>
        <p:spPr>
          <a:xfrm>
            <a:off x="3931601"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r>
              <a:rPr lang="en">
                <a:solidFill>
                  <a:srgbClr val="FFFFFF"/>
                </a:solidFill>
                <a:latin typeface="Fira Sans"/>
                <a:ea typeface="Fira Sans"/>
                <a:cs typeface="Fira Sans"/>
                <a:sym typeface="Fira Sans"/>
              </a:rPr>
              <a:t>If someone isn't in a good space to receive feedback, it won’t stick and it won’t help.</a:t>
            </a:r>
            <a:endParaRPr>
              <a:solidFill>
                <a:srgbClr val="FFFFFF"/>
              </a:solidFill>
              <a:latin typeface="Fira Sans"/>
              <a:ea typeface="Fira Sans"/>
              <a:cs typeface="Fira Sans"/>
              <a:sym typeface="Fira Sans"/>
            </a:endParaRPr>
          </a:p>
        </p:txBody>
      </p:sp>
      <p:sp>
        <p:nvSpPr>
          <p:cNvPr id="434" name="Google Shape;434;p51"/>
          <p:cNvSpPr txBox="1"/>
          <p:nvPr/>
        </p:nvSpPr>
        <p:spPr>
          <a:xfrm>
            <a:off x="3811497" y="2760600"/>
            <a:ext cx="22614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Specific</a:t>
            </a:r>
            <a:endParaRPr sz="2400" i="0" u="none" strike="noStrike" cap="none">
              <a:solidFill>
                <a:srgbClr val="FFFFFF"/>
              </a:solidFill>
              <a:latin typeface="Fira Sans SemiBold"/>
              <a:ea typeface="Fira Sans SemiBold"/>
              <a:cs typeface="Fira Sans SemiBold"/>
              <a:sym typeface="Fira Sans SemiBold"/>
            </a:endParaRPr>
          </a:p>
        </p:txBody>
      </p:sp>
      <p:sp>
        <p:nvSpPr>
          <p:cNvPr id="435" name="Google Shape;435;p51"/>
          <p:cNvSpPr txBox="1"/>
          <p:nvPr/>
        </p:nvSpPr>
        <p:spPr>
          <a:xfrm>
            <a:off x="3931600"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a:solidFill>
                  <a:srgbClr val="FFFFFF"/>
                </a:solidFill>
                <a:latin typeface="Fira Sans"/>
                <a:ea typeface="Fira Sans"/>
                <a:cs typeface="Fira Sans"/>
                <a:sym typeface="Fira Sans"/>
              </a:rPr>
              <a:t>Give examples when you can, to anchor your feedback in a real way to the experience you had which prompted the feedback.</a:t>
            </a:r>
            <a:endParaRPr>
              <a:solidFill>
                <a:srgbClr val="FFFFFF"/>
              </a:solidFill>
              <a:latin typeface="Fira Sans"/>
              <a:ea typeface="Fira Sans"/>
              <a:cs typeface="Fira Sans"/>
              <a:sym typeface="Fir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439"/>
        <p:cNvGrpSpPr/>
        <p:nvPr/>
      </p:nvGrpSpPr>
      <p:grpSpPr>
        <a:xfrm>
          <a:off x="0" y="0"/>
          <a:ext cx="0" cy="0"/>
          <a:chOff x="0" y="0"/>
          <a:chExt cx="0" cy="0"/>
        </a:xfrm>
      </p:grpSpPr>
      <p:pic>
        <p:nvPicPr>
          <p:cNvPr id="440" name="Google Shape;440;p52"/>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441" name="Google Shape;441;p52"/>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2"/>
          <p:cNvSpPr txBox="1">
            <a:spLocks noGrp="1"/>
          </p:cNvSpPr>
          <p:nvPr>
            <p:ph type="title"/>
          </p:nvPr>
        </p:nvSpPr>
        <p:spPr>
          <a:xfrm>
            <a:off x="2311800" y="1873325"/>
            <a:ext cx="4520400" cy="74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4000">
                <a:solidFill>
                  <a:srgbClr val="FFFFFF"/>
                </a:solidFill>
                <a:latin typeface="DM Serif Display"/>
                <a:ea typeface="DM Serif Display"/>
                <a:cs typeface="DM Serif Display"/>
                <a:sym typeface="DM Serif Display"/>
              </a:rPr>
              <a:t>Any Questions?</a:t>
            </a:r>
            <a:endParaRPr sz="4000">
              <a:solidFill>
                <a:srgbClr val="DE4B51"/>
              </a:solidFill>
              <a:latin typeface="DM Serif Display"/>
              <a:ea typeface="DM Serif Display"/>
              <a:cs typeface="DM Serif Display"/>
              <a:sym typeface="DM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92" name="Google Shape;92;p17"/>
          <p:cNvSpPr/>
          <p:nvPr/>
        </p:nvSpPr>
        <p:spPr>
          <a:xfrm>
            <a:off x="2783600" y="2648100"/>
            <a:ext cx="2007300" cy="2007000"/>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p:nvPr>
        </p:nvSpPr>
        <p:spPr>
          <a:xfrm>
            <a:off x="280850" y="1125300"/>
            <a:ext cx="2877600" cy="280275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dirty="0">
                <a:solidFill>
                  <a:srgbClr val="101820"/>
                </a:solidFill>
                <a:latin typeface="DM Serif Display"/>
                <a:ea typeface="DM Serif Display"/>
                <a:cs typeface="DM Serif Display"/>
                <a:sym typeface="DM Serif Display"/>
              </a:rPr>
              <a:t>Day-to-Day Expectations:</a:t>
            </a:r>
            <a:br>
              <a:rPr lang="en" sz="3300" dirty="0">
                <a:solidFill>
                  <a:srgbClr val="101820"/>
                </a:solidFill>
                <a:latin typeface="DM Serif Display"/>
                <a:ea typeface="DM Serif Display"/>
                <a:cs typeface="DM Serif Display"/>
                <a:sym typeface="DM Serif Display"/>
              </a:rPr>
            </a:br>
            <a:r>
              <a:rPr lang="en" sz="3300" dirty="0">
                <a:solidFill>
                  <a:srgbClr val="101820"/>
                </a:solidFill>
                <a:latin typeface="DM Serif Display"/>
                <a:ea typeface="DM Serif Display"/>
                <a:cs typeface="DM Serif Display"/>
                <a:sym typeface="DM Serif Display"/>
              </a:rPr>
              <a:t>The Anatomy of a Phase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mj-lt"/>
                <a:ea typeface="Fira Sans"/>
                <a:cs typeface="Fira Sans"/>
                <a:sym typeface="Fira Sans"/>
              </a:rPr>
              <a:t>The Normal Weeks</a:t>
            </a:r>
            <a:endParaRPr sz="1700" dirty="0">
              <a:solidFill>
                <a:srgbClr val="101820"/>
              </a:solidFill>
              <a:latin typeface="+mj-lt"/>
              <a:ea typeface="Fira Sans"/>
              <a:cs typeface="Fira Sans"/>
              <a:sym typeface="Fira Sans"/>
            </a:endParaRPr>
          </a:p>
        </p:txBody>
      </p:sp>
      <p:pic>
        <p:nvPicPr>
          <p:cNvPr id="4" name="Picture 3">
            <a:extLst>
              <a:ext uri="{FF2B5EF4-FFF2-40B4-BE49-F238E27FC236}">
                <a16:creationId xmlns:a16="http://schemas.microsoft.com/office/drawing/2014/main" id="{604B6148-F572-F0DD-A24B-E357F3A386B3}"/>
              </a:ext>
            </a:extLst>
          </p:cNvPr>
          <p:cNvPicPr>
            <a:picLocks noChangeAspect="1"/>
          </p:cNvPicPr>
          <p:nvPr/>
        </p:nvPicPr>
        <p:blipFill>
          <a:blip r:embed="rId4"/>
          <a:stretch>
            <a:fillRect/>
          </a:stretch>
        </p:blipFill>
        <p:spPr>
          <a:xfrm>
            <a:off x="1171137" y="935109"/>
            <a:ext cx="7876288" cy="39332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72649" y="1752755"/>
            <a:ext cx="1544646"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rgbClr val="101820"/>
                </a:solidFill>
                <a:latin typeface="+mj-lt"/>
                <a:ea typeface="Fira Sans"/>
                <a:cs typeface="Dreaming Outloud Script Pro" panose="020F0502020204030204" pitchFamily="66" charset="0"/>
                <a:sym typeface="Fira Sans"/>
              </a:rPr>
              <a:t>Attendance</a:t>
            </a:r>
            <a:endParaRPr sz="2000" dirty="0">
              <a:solidFill>
                <a:srgbClr val="101820"/>
              </a:solidFill>
              <a:latin typeface="+mj-lt"/>
              <a:ea typeface="Fira Sans"/>
              <a:cs typeface="Dreaming Outloud Script Pro" panose="020F0502020204030204" pitchFamily="66" charset="0"/>
              <a:sym typeface="Fira Sans"/>
            </a:endParaRPr>
          </a:p>
        </p:txBody>
      </p:sp>
      <p:pic>
        <p:nvPicPr>
          <p:cNvPr id="5" name="Picture 4">
            <a:extLst>
              <a:ext uri="{FF2B5EF4-FFF2-40B4-BE49-F238E27FC236}">
                <a16:creationId xmlns:a16="http://schemas.microsoft.com/office/drawing/2014/main" id="{510E0CC7-C946-8B45-6621-76EB4559CE40}"/>
              </a:ext>
            </a:extLst>
          </p:cNvPr>
          <p:cNvPicPr>
            <a:picLocks noChangeAspect="1"/>
          </p:cNvPicPr>
          <p:nvPr/>
        </p:nvPicPr>
        <p:blipFill>
          <a:blip r:embed="rId4"/>
          <a:stretch>
            <a:fillRect/>
          </a:stretch>
        </p:blipFill>
        <p:spPr>
          <a:xfrm>
            <a:off x="1561590" y="1049536"/>
            <a:ext cx="7509761" cy="3750175"/>
          </a:xfrm>
          <a:prstGeom prst="rect">
            <a:avLst/>
          </a:prstGeom>
        </p:spPr>
      </p:pic>
      <p:sp>
        <p:nvSpPr>
          <p:cNvPr id="7" name="Rectangle 6">
            <a:extLst>
              <a:ext uri="{FF2B5EF4-FFF2-40B4-BE49-F238E27FC236}">
                <a16:creationId xmlns:a16="http://schemas.microsoft.com/office/drawing/2014/main" id="{CFAC5448-41D5-E9F2-0DE5-4D71F1026038}"/>
              </a:ext>
            </a:extLst>
          </p:cNvPr>
          <p:cNvSpPr/>
          <p:nvPr/>
        </p:nvSpPr>
        <p:spPr>
          <a:xfrm>
            <a:off x="1859078" y="2664476"/>
            <a:ext cx="1368572" cy="15744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57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- 7 absences</a:t>
            </a: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- 3 lates = 1 absence</a:t>
            </a:r>
          </a:p>
          <a:p>
            <a:pPr marL="0" lvl="0" indent="0" algn="l" rtl="0">
              <a:lnSpc>
                <a:spcPct val="110000"/>
              </a:lnSpc>
              <a:spcBef>
                <a:spcPts val="1000"/>
              </a:spcBef>
              <a:spcAft>
                <a:spcPts val="0"/>
              </a:spcAft>
              <a:buClr>
                <a:schemeClr val="dk1"/>
              </a:buClr>
              <a:buSzPts val="1100"/>
              <a:buFont typeface="Arial"/>
              <a:buNone/>
            </a:pPr>
            <a:endParaRPr lang="en"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Attendance mandatory for compliance</a:t>
            </a:r>
            <a:endParaRPr sz="1600" b="1"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Will include:</a:t>
            </a:r>
            <a:r>
              <a:rPr lang="en-US" sz="1600" dirty="0">
                <a:solidFill>
                  <a:srgbClr val="FFFFFF"/>
                </a:solidFill>
                <a:latin typeface="Fira Sans"/>
                <a:ea typeface="Fira Sans"/>
                <a:cs typeface="Fira Sans"/>
                <a:sym typeface="Fira Sans"/>
              </a:rPr>
              <a:t> </a:t>
            </a:r>
          </a:p>
          <a:p>
            <a:pPr marL="457200" lvl="0" indent="-330200" algn="l" rtl="0">
              <a:lnSpc>
                <a:spcPct val="110000"/>
              </a:lnSpc>
              <a:spcBef>
                <a:spcPts val="1000"/>
              </a:spcBef>
              <a:spcAft>
                <a:spcPts val="0"/>
              </a:spcAft>
              <a:buClr>
                <a:srgbClr val="FFFFFF"/>
              </a:buClr>
              <a:buSzPts val="1600"/>
              <a:buFont typeface="Fira Sans"/>
              <a:buChar char="●"/>
            </a:pPr>
            <a:r>
              <a:rPr lang="en" sz="1600" dirty="0">
                <a:solidFill>
                  <a:srgbClr val="FFFFFF"/>
                </a:solidFill>
                <a:latin typeface="Fira Sans"/>
                <a:ea typeface="Fira Sans"/>
                <a:cs typeface="Fira Sans"/>
                <a:sym typeface="Fira Sans"/>
              </a:rPr>
              <a:t>Communicating events and deadlines</a:t>
            </a: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Attendance</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2" name="Google Shape;102;p18">
            <a:extLst>
              <a:ext uri="{FF2B5EF4-FFF2-40B4-BE49-F238E27FC236}">
                <a16:creationId xmlns:a16="http://schemas.microsoft.com/office/drawing/2014/main" id="{E0CBB261-B156-76D3-0F50-28F56E6A950B}"/>
              </a:ext>
            </a:extLst>
          </p:cNvPr>
          <p:cNvSpPr/>
          <p:nvPr/>
        </p:nvSpPr>
        <p:spPr>
          <a:xfrm>
            <a:off x="72649" y="1752755"/>
            <a:ext cx="1544646"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rgbClr val="101820"/>
                </a:solidFill>
                <a:latin typeface="+mj-lt"/>
                <a:ea typeface="Fira Sans"/>
                <a:cs typeface="Dreaming Outloud Script Pro" panose="020F0502020204030204" pitchFamily="66" charset="0"/>
                <a:sym typeface="Fira Sans"/>
              </a:rPr>
              <a:t>Checkout</a:t>
            </a:r>
            <a:endParaRPr sz="2000" dirty="0">
              <a:solidFill>
                <a:srgbClr val="101820"/>
              </a:solidFill>
              <a:latin typeface="+mj-lt"/>
              <a:ea typeface="Fira Sans"/>
              <a:cs typeface="Dreaming Outloud Script Pro" panose="020F0502020204030204" pitchFamily="66" charset="0"/>
              <a:sym typeface="Fira Sans"/>
            </a:endParaRPr>
          </a:p>
        </p:txBody>
      </p:sp>
      <p:pic>
        <p:nvPicPr>
          <p:cNvPr id="3" name="Picture 2">
            <a:extLst>
              <a:ext uri="{FF2B5EF4-FFF2-40B4-BE49-F238E27FC236}">
                <a16:creationId xmlns:a16="http://schemas.microsoft.com/office/drawing/2014/main" id="{E9D6B84B-D5B2-8699-4A0B-A9D70DBA51E9}"/>
              </a:ext>
            </a:extLst>
          </p:cNvPr>
          <p:cNvPicPr>
            <a:picLocks noChangeAspect="1"/>
          </p:cNvPicPr>
          <p:nvPr/>
        </p:nvPicPr>
        <p:blipFill>
          <a:blip r:embed="rId4"/>
          <a:stretch>
            <a:fillRect/>
          </a:stretch>
        </p:blipFill>
        <p:spPr>
          <a:xfrm>
            <a:off x="1561590" y="1049536"/>
            <a:ext cx="7509761" cy="3750175"/>
          </a:xfrm>
          <a:prstGeom prst="rect">
            <a:avLst/>
          </a:prstGeom>
        </p:spPr>
      </p:pic>
      <p:sp>
        <p:nvSpPr>
          <p:cNvPr id="5" name="Rectangle 4">
            <a:extLst>
              <a:ext uri="{FF2B5EF4-FFF2-40B4-BE49-F238E27FC236}">
                <a16:creationId xmlns:a16="http://schemas.microsoft.com/office/drawing/2014/main" id="{2F7C679F-EF0B-3C17-41FB-E4048AD95894}"/>
              </a:ext>
            </a:extLst>
          </p:cNvPr>
          <p:cNvSpPr/>
          <p:nvPr/>
        </p:nvSpPr>
        <p:spPr>
          <a:xfrm>
            <a:off x="1901467" y="4568249"/>
            <a:ext cx="1368572" cy="19147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10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2120</Words>
  <Application>Microsoft Office PowerPoint</Application>
  <PresentationFormat>On-screen Show (16:9)</PresentationFormat>
  <Paragraphs>227</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Fira Sans</vt:lpstr>
      <vt:lpstr>Roboto</vt:lpstr>
      <vt:lpstr>Fira Sans Medium</vt:lpstr>
      <vt:lpstr>DM Serif Display</vt:lpstr>
      <vt:lpstr>Arial</vt:lpstr>
      <vt:lpstr>Karla</vt:lpstr>
      <vt:lpstr>Fira Sans SemiBold</vt:lpstr>
      <vt:lpstr>DM Serif Text</vt:lpstr>
      <vt:lpstr>Simple Light</vt:lpstr>
      <vt:lpstr>PowerPoint Presentation</vt:lpstr>
      <vt:lpstr>Agenda</vt:lpstr>
      <vt:lpstr>Your DS Squad </vt:lpstr>
      <vt:lpstr>Course Structure  </vt:lpstr>
      <vt:lpstr>Day-to-Day Expectations: The Anatomy of a Phase  </vt:lpstr>
      <vt:lpstr>PowerPoint Presentation</vt:lpstr>
      <vt:lpstr>PowerPoint Presentation</vt:lpstr>
      <vt:lpstr>Attendance</vt:lpstr>
      <vt:lpstr>PowerPoint Presentation</vt:lpstr>
      <vt:lpstr>Checkout</vt:lpstr>
      <vt:lpstr>PowerPoint Presentation</vt:lpstr>
      <vt:lpstr>Lectures</vt:lpstr>
      <vt:lpstr>Cohort Git Repository</vt:lpstr>
      <vt:lpstr>PowerPoint Presentation</vt:lpstr>
      <vt:lpstr>Canvas Time</vt:lpstr>
      <vt:lpstr>Program Tools  </vt:lpstr>
      <vt:lpstr>Canvas</vt:lpstr>
      <vt:lpstr>PowerPoint Presentation</vt:lpstr>
      <vt:lpstr>PowerPoint Presentation</vt:lpstr>
      <vt:lpstr>PowerPoint Presentation</vt:lpstr>
      <vt:lpstr>PowerPoint Presentation</vt:lpstr>
      <vt:lpstr>Accessing Labs</vt:lpstr>
      <vt:lpstr>Saturn Cloud</vt:lpstr>
      <vt:lpstr>Accessing Labs</vt:lpstr>
      <vt:lpstr>PowerPoint Presentation</vt:lpstr>
      <vt:lpstr>PowerPoint Presentation</vt:lpstr>
      <vt:lpstr>Assessment Details  </vt:lpstr>
      <vt:lpstr>PowerPoint Presentation</vt:lpstr>
      <vt:lpstr>Blog Posts</vt:lpstr>
      <vt:lpstr>That’s right - first blog post is due next week!</vt:lpstr>
      <vt:lpstr>PowerPoint Presentation</vt:lpstr>
      <vt:lpstr>Checkpoints</vt:lpstr>
      <vt:lpstr>PowerPoint Presentation</vt:lpstr>
      <vt:lpstr>Code Challenges</vt:lpstr>
      <vt:lpstr>PowerPoint Presentation</vt:lpstr>
      <vt:lpstr>Evaluating Student Progress  </vt:lpstr>
      <vt:lpstr>PowerPoint Presentation</vt:lpstr>
      <vt:lpstr>Projects</vt:lpstr>
      <vt:lpstr>Setting Yourself Up for Success </vt:lpstr>
      <vt:lpstr>PowerPoint Presentation</vt:lpstr>
      <vt:lpstr>Giving Feedback: C - A - S - 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dc:creator>
  <cp:lastModifiedBy>Praveen Gowtham</cp:lastModifiedBy>
  <cp:revision>29</cp:revision>
  <dcterms:modified xsi:type="dcterms:W3CDTF">2023-11-20T14:07:34Z</dcterms:modified>
</cp:coreProperties>
</file>